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1"/>
  <c:style val="2"/>
  <c:chart>
    <c:title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Noise Level (dB)</c:v>
                </c:pt>
              </c:strCache>
            </c:strRef>
          </c:tx>
          <c:invertIfNegative val="1"/>
          <c:cat>
            <c:strRef>
              <c:f>Sheet1!$A$2:$A$3</c:f>
              <c:strCache>
                <c:ptCount val="2"/>
                <c:pt idx="0">
                  <c:v>15:00 Average</c:v>
                </c:pt>
                <c:pt idx="1">
                  <c:v>20:00 Average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67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F1-485F-983B-70931DD7D0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28800"/>
            <a:ext cx="73152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4800"/>
              <a:t>Noise Pollution Study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29576" y="3200400"/>
            <a:ext cx="508485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000" dirty="0"/>
              <a:t>Intersection near </a:t>
            </a:r>
            <a:r>
              <a:rPr sz="2000" dirty="0" err="1"/>
              <a:t>Mego</a:t>
            </a:r>
            <a:r>
              <a:rPr sz="2000" dirty="0"/>
              <a:t> Store</a:t>
            </a:r>
            <a:r>
              <a:rPr lang="lv-LV" sz="2000" dirty="0"/>
              <a:t> </a:t>
            </a:r>
            <a:r>
              <a:rPr lang="lv-LV" sz="2000" dirty="0" err="1"/>
              <a:t>inRezekne</a:t>
            </a:r>
            <a:r>
              <a:rPr lang="lv-LV" sz="2000" dirty="0"/>
              <a:t>, Latvia</a:t>
            </a:r>
            <a:endParaRPr sz="2000" dirty="0"/>
          </a:p>
        </p:txBody>
      </p:sp>
      <p:pic>
        <p:nvPicPr>
          <p:cNvPr id="4" name="Attēls 3" descr="Rising Noise Pollution, NEERI Develops App | City News Nagpur">
            <a:extLst>
              <a:ext uri="{FF2B5EF4-FFF2-40B4-BE49-F238E27FC236}">
                <a16:creationId xmlns:a16="http://schemas.microsoft.com/office/drawing/2014/main" id="{2F8E7275-DA85-423F-B8A7-BE4ED9163F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5730"/>
          <a:stretch/>
        </p:blipFill>
        <p:spPr>
          <a:xfrm>
            <a:off x="20" y="-123825"/>
            <a:ext cx="9211732" cy="6981825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4872A9F5-7199-4C88-AA6F-094AB309D25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" y="3897630"/>
            <a:ext cx="984885" cy="937260"/>
          </a:xfrm>
          <a:prstGeom prst="rect">
            <a:avLst/>
          </a:prstGeom>
          <a:noFill/>
        </p:spPr>
      </p:pic>
      <p:pic>
        <p:nvPicPr>
          <p:cNvPr id="6" name="Attēls 5">
            <a:extLst>
              <a:ext uri="{FF2B5EF4-FFF2-40B4-BE49-F238E27FC236}">
                <a16:creationId xmlns:a16="http://schemas.microsoft.com/office/drawing/2014/main" id="{6FC54DD3-599A-4EDE-9F89-A98065364AE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" y="2558415"/>
            <a:ext cx="990600" cy="99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1898" y="457200"/>
            <a:ext cx="241444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3600" dirty="0"/>
              <a:t>Conclusions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F56D1E-2018-494F-B6F8-223766E41477}"/>
              </a:ext>
            </a:extLst>
          </p:cNvPr>
          <p:cNvSpPr txBox="1"/>
          <p:nvPr/>
        </p:nvSpPr>
        <p:spPr>
          <a:xfrm>
            <a:off x="238125" y="1582341"/>
            <a:ext cx="85534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results show that the noise pollution level at this location is quite high.</a:t>
            </a:r>
          </a:p>
          <a:p>
            <a:r>
              <a:rPr lang="en-US" dirty="0"/>
              <a:t>Because of this, people may feel uncomfortable staying near the </a:t>
            </a:r>
            <a:r>
              <a:rPr lang="en-US" b="1" dirty="0" err="1"/>
              <a:t>Mego</a:t>
            </a:r>
            <a:r>
              <a:rPr lang="en-US" b="1" dirty="0"/>
              <a:t> intersection</a:t>
            </a:r>
            <a:r>
              <a:rPr lang="en-US" dirty="0"/>
              <a:t> for long periods. High noise levels may cause: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anxiety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discomfort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irritation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minor hearing damage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fatigue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headaches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increased heart rate</a:t>
            </a:r>
          </a:p>
        </p:txBody>
      </p:sp>
      <p:pic>
        <p:nvPicPr>
          <p:cNvPr id="9" name="Attēls 8" descr="Skatīt saistītā attēla detalizēto informāciju. Slechthorendheid in het dagelijkse leven | Gezond Gehoor">
            <a:extLst>
              <a:ext uri="{FF2B5EF4-FFF2-40B4-BE49-F238E27FC236}">
                <a16:creationId xmlns:a16="http://schemas.microsoft.com/office/drawing/2014/main" id="{5534BECB-5ABF-420D-A161-A5CDA7A515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43" r="31546"/>
          <a:stretch/>
        </p:blipFill>
        <p:spPr>
          <a:xfrm>
            <a:off x="5124449" y="2352673"/>
            <a:ext cx="3449002" cy="4371977"/>
          </a:xfrm>
          <a:prstGeom prst="rect">
            <a:avLst/>
          </a:prstGeom>
        </p:spPr>
      </p:pic>
      <p:pic>
        <p:nvPicPr>
          <p:cNvPr id="10" name="Attēls 9">
            <a:extLst>
              <a:ext uri="{FF2B5EF4-FFF2-40B4-BE49-F238E27FC236}">
                <a16:creationId xmlns:a16="http://schemas.microsoft.com/office/drawing/2014/main" id="{74D26EBB-0B41-4002-B0BB-444CC0B244D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7" y="71081"/>
            <a:ext cx="984885" cy="937260"/>
          </a:xfrm>
          <a:prstGeom prst="rect">
            <a:avLst/>
          </a:prstGeom>
          <a:noFill/>
        </p:spPr>
      </p:pic>
      <p:pic>
        <p:nvPicPr>
          <p:cNvPr id="11" name="Attēls 10">
            <a:extLst>
              <a:ext uri="{FF2B5EF4-FFF2-40B4-BE49-F238E27FC236}">
                <a16:creationId xmlns:a16="http://schemas.microsoft.com/office/drawing/2014/main" id="{E4A85B4B-F5FE-473B-839E-4B39DB2D3A3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7741"/>
            <a:ext cx="990600" cy="99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B37734-1080-40D7-A2A1-BD9BD9BDCC94}"/>
              </a:ext>
            </a:extLst>
          </p:cNvPr>
          <p:cNvSpPr txBox="1"/>
          <p:nvPr/>
        </p:nvSpPr>
        <p:spPr>
          <a:xfrm>
            <a:off x="142875" y="863984"/>
            <a:ext cx="813435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Additional Conclusions</a:t>
            </a:r>
          </a:p>
          <a:p>
            <a:r>
              <a:rPr lang="en-US" sz="2000" dirty="0"/>
              <a:t>To reduce noise pollution near the </a:t>
            </a:r>
            <a:r>
              <a:rPr lang="en-US" sz="2000" b="1" dirty="0" err="1"/>
              <a:t>Mego</a:t>
            </a:r>
            <a:r>
              <a:rPr lang="en-US" sz="2000" b="1" dirty="0"/>
              <a:t> store</a:t>
            </a:r>
            <a:r>
              <a:rPr lang="en-US" sz="2000" dirty="0"/>
              <a:t>, the city could implement measures such as: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reducing car traffic during the evening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limiting store working hours to decrease traffic and pedestrian flow</a:t>
            </a:r>
          </a:p>
          <a:p>
            <a:r>
              <a:rPr lang="en-US" sz="2000" dirty="0"/>
              <a:t>All research tasks were completed successfully. Noise pollution was measured, results were analyzed, and conclusions were drawn. The research process went smoothly without significant problems.</a:t>
            </a:r>
          </a:p>
        </p:txBody>
      </p:sp>
      <p:pic>
        <p:nvPicPr>
          <p:cNvPr id="4" name="Attēls 3" descr="The Importance Of Voice – 22/11/16 – Integrated Arts in Education">
            <a:extLst>
              <a:ext uri="{FF2B5EF4-FFF2-40B4-BE49-F238E27FC236}">
                <a16:creationId xmlns:a16="http://schemas.microsoft.com/office/drawing/2014/main" id="{F3E46F1A-2DC4-470F-9BE9-A1676E2971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5" r="-3" b="-3"/>
          <a:stretch/>
        </p:blipFill>
        <p:spPr>
          <a:xfrm>
            <a:off x="5759835" y="3313938"/>
            <a:ext cx="3226306" cy="3353562"/>
          </a:xfrm>
          <a:prstGeom prst="rect">
            <a:avLst/>
          </a:prstGeom>
        </p:spPr>
      </p:pic>
      <p:pic>
        <p:nvPicPr>
          <p:cNvPr id="6" name="Attēls 5">
            <a:extLst>
              <a:ext uri="{FF2B5EF4-FFF2-40B4-BE49-F238E27FC236}">
                <a16:creationId xmlns:a16="http://schemas.microsoft.com/office/drawing/2014/main" id="{839B75A7-9708-4DF2-8CD1-5D43DBB26D6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240" y="93345"/>
            <a:ext cx="984885" cy="937260"/>
          </a:xfrm>
          <a:prstGeom prst="rect">
            <a:avLst/>
          </a:prstGeom>
          <a:noFill/>
        </p:spPr>
      </p:pic>
      <p:pic>
        <p:nvPicPr>
          <p:cNvPr id="7" name="Attēls 6">
            <a:extLst>
              <a:ext uri="{FF2B5EF4-FFF2-40B4-BE49-F238E27FC236}">
                <a16:creationId xmlns:a16="http://schemas.microsoft.com/office/drawing/2014/main" id="{D68068E2-1A9A-46F3-A545-3D6F3400FC8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60"/>
            <a:ext cx="990600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4570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 descr="Ignorance :: citations et phrases célèbres">
            <a:extLst>
              <a:ext uri="{FF2B5EF4-FFF2-40B4-BE49-F238E27FC236}">
                <a16:creationId xmlns:a16="http://schemas.microsoft.com/office/drawing/2014/main" id="{A5D17EC3-670B-447C-884B-944393DF16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674" r="-1" b="16948"/>
          <a:stretch/>
        </p:blipFill>
        <p:spPr>
          <a:xfrm>
            <a:off x="20" y="10"/>
            <a:ext cx="9107835" cy="6857990"/>
          </a:xfrm>
          <a:prstGeom prst="rect">
            <a:avLst/>
          </a:prstGeom>
        </p:spPr>
      </p:pic>
      <p:sp>
        <p:nvSpPr>
          <p:cNvPr id="3" name="Virsraksts 2">
            <a:extLst>
              <a:ext uri="{FF2B5EF4-FFF2-40B4-BE49-F238E27FC236}">
                <a16:creationId xmlns:a16="http://schemas.microsoft.com/office/drawing/2014/main" id="{886BC037-C46C-474E-B690-29D3AB053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Thank</a:t>
            </a:r>
            <a:r>
              <a:rPr lang="lv-LV" dirty="0"/>
              <a:t> </a:t>
            </a:r>
            <a:r>
              <a:rPr lang="lv-LV" dirty="0" err="1"/>
              <a:t>you</a:t>
            </a:r>
            <a:r>
              <a:rPr lang="lv-LV" dirty="0"/>
              <a:t> </a:t>
            </a:r>
            <a:r>
              <a:rPr lang="lv-LV" dirty="0" err="1"/>
              <a:t>for</a:t>
            </a:r>
            <a:r>
              <a:rPr lang="lv-LV" dirty="0"/>
              <a:t> </a:t>
            </a:r>
            <a:r>
              <a:rPr lang="lv-LV" dirty="0" err="1"/>
              <a:t>attention</a:t>
            </a:r>
            <a:r>
              <a:rPr lang="lv-LV" dirty="0"/>
              <a:t>!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C56F19FB-0007-4478-9230-12DACDA9DD9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70" y="10"/>
            <a:ext cx="984885" cy="937260"/>
          </a:xfrm>
          <a:prstGeom prst="rect">
            <a:avLst/>
          </a:prstGeom>
          <a:noFill/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D64009AD-F279-419B-88BC-C44D6FEED85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" y="10"/>
            <a:ext cx="990600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4018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6631" y="457200"/>
            <a:ext cx="272497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3600" dirty="0"/>
              <a:t>Research Aim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743075" y="1005840"/>
            <a:ext cx="7315200" cy="7315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000"/>
              <a:t>Measure noise pollution in a city location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43075" y="1899285"/>
            <a:ext cx="7315200" cy="7315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000"/>
              <a:t>Analyze causes of noise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43075" y="2737485"/>
            <a:ext cx="7315200" cy="7315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000"/>
              <a:t>Understand impact on people and environment</a:t>
            </a:r>
          </a:p>
        </p:txBody>
      </p:sp>
      <p:pic>
        <p:nvPicPr>
          <p:cNvPr id="6" name="Attēls 5" descr="Hearing too many voices: Guest Post by Carl “The Dean” Sampson – The ...">
            <a:extLst>
              <a:ext uri="{FF2B5EF4-FFF2-40B4-BE49-F238E27FC236}">
                <a16:creationId xmlns:a16="http://schemas.microsoft.com/office/drawing/2014/main" id="{9737474C-E19C-420D-8FD1-D5836B66CF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36"/>
          <a:stretch/>
        </p:blipFill>
        <p:spPr>
          <a:xfrm>
            <a:off x="120429" y="3643042"/>
            <a:ext cx="4384896" cy="3110183"/>
          </a:xfrm>
          <a:prstGeom prst="rect">
            <a:avLst/>
          </a:prstGeom>
        </p:spPr>
      </p:pic>
      <p:pic>
        <p:nvPicPr>
          <p:cNvPr id="7" name="Attēls 6">
            <a:extLst>
              <a:ext uri="{FF2B5EF4-FFF2-40B4-BE49-F238E27FC236}">
                <a16:creationId xmlns:a16="http://schemas.microsoft.com/office/drawing/2014/main" id="{A9AF29A2-3686-4332-825F-6C39981284C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115" y="70485"/>
            <a:ext cx="984885" cy="937260"/>
          </a:xfrm>
          <a:prstGeom prst="rect">
            <a:avLst/>
          </a:prstGeom>
          <a:noFill/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845F49FD-C76F-4001-9675-6BACED5CBD6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" y="15240"/>
            <a:ext cx="990600" cy="99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2165" y="457200"/>
            <a:ext cx="491390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3600" dirty="0"/>
              <a:t>Causes of Noise Pollution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14400" y="1645920"/>
            <a:ext cx="3771900" cy="7315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000"/>
              <a:t>Traffic and cars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14400" y="2560320"/>
            <a:ext cx="3771900" cy="7315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000"/>
              <a:t>Supermarkets and shops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14400" y="3474720"/>
            <a:ext cx="3771900" cy="7315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000"/>
              <a:t>Factories and urban activity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4400" y="4389120"/>
            <a:ext cx="3771900" cy="7315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000"/>
              <a:t>Large numbers of people</a:t>
            </a:r>
          </a:p>
        </p:txBody>
      </p:sp>
      <p:pic>
        <p:nvPicPr>
          <p:cNvPr id="7" name="Attēls 6" descr="Attēlu rezultāti vaicājumam “troksnis”">
            <a:extLst>
              <a:ext uri="{FF2B5EF4-FFF2-40B4-BE49-F238E27FC236}">
                <a16:creationId xmlns:a16="http://schemas.microsoft.com/office/drawing/2014/main" id="{96A8C64B-A688-49E1-8FEC-941973EE72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38" r="30848" b="-1"/>
          <a:stretch/>
        </p:blipFill>
        <p:spPr>
          <a:xfrm>
            <a:off x="4779697" y="1091837"/>
            <a:ext cx="4269054" cy="54972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9FD10121-C0DD-40B5-9C77-0F503CE841F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115" y="0"/>
            <a:ext cx="984885" cy="937260"/>
          </a:xfrm>
          <a:prstGeom prst="rect">
            <a:avLst/>
          </a:prstGeom>
          <a:noFill/>
        </p:spPr>
      </p:pic>
      <p:pic>
        <p:nvPicPr>
          <p:cNvPr id="9" name="Attēls 8">
            <a:extLst>
              <a:ext uri="{FF2B5EF4-FFF2-40B4-BE49-F238E27FC236}">
                <a16:creationId xmlns:a16="http://schemas.microsoft.com/office/drawing/2014/main" id="{D75DC865-0F6C-4011-A6CE-1CC760D059D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990600" cy="99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4193" y="457200"/>
            <a:ext cx="484985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3600" dirty="0"/>
              <a:t>Effects of Noise Pollution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038725" y="1005840"/>
            <a:ext cx="3924300" cy="7315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000" dirty="0"/>
              <a:t>Hearing problems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038725" y="1891664"/>
            <a:ext cx="3924300" cy="7315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000"/>
              <a:t>Stress and fatigue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05388" y="2673190"/>
            <a:ext cx="3990974" cy="7315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000"/>
              <a:t>Communication difficulties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972050" y="3478530"/>
            <a:ext cx="3990975" cy="7315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000" dirty="0"/>
              <a:t>Headaches and high blood pressure</a:t>
            </a:r>
          </a:p>
        </p:txBody>
      </p:sp>
      <p:pic>
        <p:nvPicPr>
          <p:cNvPr id="7" name="Attēls 6" descr="Troksnis darba vidē | SIA &quot;Dzirdes sistēmas&quot; blogs">
            <a:extLst>
              <a:ext uri="{FF2B5EF4-FFF2-40B4-BE49-F238E27FC236}">
                <a16:creationId xmlns:a16="http://schemas.microsoft.com/office/drawing/2014/main" id="{8A62A717-6EB3-426C-9D3F-1FC37284C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050" y="4477558"/>
            <a:ext cx="2314974" cy="2218517"/>
          </a:xfrm>
          <a:prstGeom prst="rect">
            <a:avLst/>
          </a:prstGeom>
        </p:spPr>
      </p:pic>
      <p:pic>
        <p:nvPicPr>
          <p:cNvPr id="8" name="Attēls 7" descr="Terreur van de decibel | Stilstaan bij gehoor">
            <a:extLst>
              <a:ext uri="{FF2B5EF4-FFF2-40B4-BE49-F238E27FC236}">
                <a16:creationId xmlns:a16="http://schemas.microsoft.com/office/drawing/2014/main" id="{ED49A0A5-22D6-456A-97B6-CADE69E20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18" y="1737360"/>
            <a:ext cx="4494659" cy="4004310"/>
          </a:xfrm>
          <a:prstGeom prst="rect">
            <a:avLst/>
          </a:prstGeom>
        </p:spPr>
      </p:pic>
      <p:pic>
        <p:nvPicPr>
          <p:cNvPr id="9" name="Attēls 8">
            <a:extLst>
              <a:ext uri="{FF2B5EF4-FFF2-40B4-BE49-F238E27FC236}">
                <a16:creationId xmlns:a16="http://schemas.microsoft.com/office/drawing/2014/main" id="{A0F52528-88E3-49B4-8047-97306B7211A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479" y="17146"/>
            <a:ext cx="984885" cy="937260"/>
          </a:xfrm>
          <a:prstGeom prst="rect">
            <a:avLst/>
          </a:prstGeom>
          <a:noFill/>
        </p:spPr>
      </p:pic>
      <p:pic>
        <p:nvPicPr>
          <p:cNvPr id="10" name="Attēls 9">
            <a:extLst>
              <a:ext uri="{FF2B5EF4-FFF2-40B4-BE49-F238E27FC236}">
                <a16:creationId xmlns:a16="http://schemas.microsoft.com/office/drawing/2014/main" id="{FAC62FCA-77D7-4CAE-8965-071D20BF7A0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864"/>
            <a:ext cx="990600" cy="99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8405" y="457200"/>
            <a:ext cx="542719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3600" dirty="0"/>
              <a:t>Noise Measurement Results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868636"/>
              </p:ext>
            </p:extLst>
          </p:nvPr>
        </p:nvGraphicFramePr>
        <p:xfrm>
          <a:off x="1828800" y="914400"/>
          <a:ext cx="5486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B48D89A-5FB8-4CE6-99CB-625F2402AE8F}"/>
              </a:ext>
            </a:extLst>
          </p:cNvPr>
          <p:cNvSpPr txBox="1"/>
          <p:nvPr/>
        </p:nvSpPr>
        <p:spPr>
          <a:xfrm>
            <a:off x="633412" y="5108913"/>
            <a:ext cx="78771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acceptable noise level is considered to be sound that does not exceed: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55 decibels (dB)</a:t>
            </a:r>
            <a:r>
              <a:rPr lang="en-US" dirty="0"/>
              <a:t> during the daytime (7:00–23:00)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45 decibels (dB)</a:t>
            </a:r>
            <a:r>
              <a:rPr lang="en-US" dirty="0"/>
              <a:t> during the night (23:00–7:00)</a:t>
            </a:r>
          </a:p>
          <a:p>
            <a:r>
              <a:rPr lang="en-US" dirty="0"/>
              <a:t>It is generally believed that </a:t>
            </a:r>
            <a:r>
              <a:rPr lang="en-US" b="1" dirty="0"/>
              <a:t>60 dB is the comfort limit</a:t>
            </a:r>
            <a:r>
              <a:rPr lang="en-US" dirty="0"/>
              <a:t> for humans.</a:t>
            </a:r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8ED3D801-D7D0-4822-B521-67908D80D7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115" y="80128"/>
            <a:ext cx="984885" cy="937260"/>
          </a:xfrm>
          <a:prstGeom prst="rect">
            <a:avLst/>
          </a:prstGeom>
          <a:noFill/>
        </p:spPr>
      </p:pic>
      <p:pic>
        <p:nvPicPr>
          <p:cNvPr id="7" name="Attēls 6">
            <a:extLst>
              <a:ext uri="{FF2B5EF4-FFF2-40B4-BE49-F238E27FC236}">
                <a16:creationId xmlns:a16="http://schemas.microsoft.com/office/drawing/2014/main" id="{79817678-73DA-4B21-A015-E2B6D3875E5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" y="0"/>
            <a:ext cx="990600" cy="99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rsraksts 5">
            <a:extLst>
              <a:ext uri="{FF2B5EF4-FFF2-40B4-BE49-F238E27FC236}">
                <a16:creationId xmlns:a16="http://schemas.microsoft.com/office/drawing/2014/main" id="{DF11711E-4FE0-4E29-8BAB-72F84B9AF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Effects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Noise</a:t>
            </a:r>
            <a:r>
              <a:rPr lang="lv-LV" dirty="0"/>
              <a:t> </a:t>
            </a:r>
            <a:r>
              <a:rPr lang="lv-LV" dirty="0" err="1"/>
              <a:t>Pollution</a:t>
            </a:r>
            <a:endParaRPr lang="lv-LV" dirty="0"/>
          </a:p>
        </p:txBody>
      </p:sp>
      <p:sp>
        <p:nvSpPr>
          <p:cNvPr id="7" name="Satura vietturis 6">
            <a:extLst>
              <a:ext uri="{FF2B5EF4-FFF2-40B4-BE49-F238E27FC236}">
                <a16:creationId xmlns:a16="http://schemas.microsoft.com/office/drawing/2014/main" id="{92A29752-7679-4780-B42C-B1C338D5C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" y="1200150"/>
            <a:ext cx="8839200" cy="5172075"/>
          </a:xfrm>
        </p:spPr>
        <p:txBody>
          <a:bodyPr numCol="2">
            <a:noAutofit/>
          </a:bodyPr>
          <a:lstStyle/>
          <a:p>
            <a:r>
              <a:rPr lang="en-US" sz="2000" b="1" dirty="0" err="1"/>
              <a:t>Socioacoustic</a:t>
            </a:r>
            <a:r>
              <a:rPr lang="en-US" sz="2000" b="1" dirty="0"/>
              <a:t> effects</a:t>
            </a:r>
            <a:br>
              <a:rPr lang="en-US" sz="2000" dirty="0"/>
            </a:br>
            <a:r>
              <a:rPr lang="en-US" sz="2000" dirty="0"/>
              <a:t>Minor damage to the hearing system, often causing ringing in the ears after exposure to loud noise.</a:t>
            </a:r>
          </a:p>
          <a:p>
            <a:r>
              <a:rPr lang="en-US" sz="2000" b="1" dirty="0"/>
              <a:t>Communication problems</a:t>
            </a:r>
            <a:br>
              <a:rPr lang="en-US" sz="2000" dirty="0"/>
            </a:br>
            <a:r>
              <a:rPr lang="en-US" sz="2000" dirty="0"/>
              <a:t>When noise levels are high, verbal communication becomes more difficult.</a:t>
            </a:r>
          </a:p>
          <a:p>
            <a:r>
              <a:rPr lang="en-US" sz="2000" b="1" dirty="0"/>
              <a:t>Physical effects</a:t>
            </a:r>
            <a:br>
              <a:rPr lang="en-US" sz="2000" dirty="0"/>
            </a:br>
            <a:r>
              <a:rPr lang="en-US" sz="2000" dirty="0"/>
              <a:t>Exposure to loud noise can cause physiological reactions such as: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pupil dilation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increased heart rate and pulse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higher blood pressure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headaches</a:t>
            </a:r>
          </a:p>
          <a:p>
            <a:r>
              <a:rPr lang="en-US" sz="2000" b="1" dirty="0"/>
              <a:t>Psychological effects</a:t>
            </a:r>
            <a:br>
              <a:rPr lang="en-US" sz="2000" dirty="0"/>
            </a:br>
            <a:r>
              <a:rPr lang="en-US" sz="2000" dirty="0"/>
              <a:t>Noise can negatively affect mental and emotional health, causing: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insomnia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fatigue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stress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depression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anxiety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irritability</a:t>
            </a:r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CB9D59C6-F907-4216-90C3-5703629E94C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115" y="140970"/>
            <a:ext cx="984885" cy="937260"/>
          </a:xfrm>
          <a:prstGeom prst="rect">
            <a:avLst/>
          </a:prstGeom>
          <a:noFill/>
        </p:spPr>
      </p:pic>
      <p:pic>
        <p:nvPicPr>
          <p:cNvPr id="10" name="Attēls 9">
            <a:extLst>
              <a:ext uri="{FF2B5EF4-FFF2-40B4-BE49-F238E27FC236}">
                <a16:creationId xmlns:a16="http://schemas.microsoft.com/office/drawing/2014/main" id="{BE72AB6F-58FE-43F0-A7AB-28239C59640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90600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4339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445C10D-AD1C-408A-8380-2751453B2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Research</a:t>
            </a:r>
            <a:r>
              <a:rPr lang="lv-LV" dirty="0"/>
              <a:t> </a:t>
            </a:r>
            <a:r>
              <a:rPr lang="lv-LV" dirty="0" err="1"/>
              <a:t>Location</a:t>
            </a:r>
            <a:endParaRPr lang="lv-LV" dirty="0"/>
          </a:p>
        </p:txBody>
      </p:sp>
      <p:pic>
        <p:nvPicPr>
          <p:cNvPr id="4" name="Satura vietturis 3" descr="Attēls, kurā ir ārpus telpām, debesis, koks, ēka&#10;&#10;Apraksts ģenerēts automātiski">
            <a:extLst>
              <a:ext uri="{FF2B5EF4-FFF2-40B4-BE49-F238E27FC236}">
                <a16:creationId xmlns:a16="http://schemas.microsoft.com/office/drawing/2014/main" id="{2DB54241-787E-4E57-8B10-37AAFC666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32" r="-184" b="326"/>
          <a:stretch/>
        </p:blipFill>
        <p:spPr>
          <a:xfrm>
            <a:off x="457200" y="1310831"/>
            <a:ext cx="8229600" cy="4476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9783E9-057D-4A19-A79F-9807DB7C88E4}"/>
              </a:ext>
            </a:extLst>
          </p:cNvPr>
          <p:cNvSpPr txBox="1"/>
          <p:nvPr/>
        </p:nvSpPr>
        <p:spPr>
          <a:xfrm>
            <a:off x="352424" y="5937716"/>
            <a:ext cx="8334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research was conducted at the </a:t>
            </a:r>
            <a:r>
              <a:rPr lang="en-US" b="1" dirty="0"/>
              <a:t>intersection near the </a:t>
            </a:r>
            <a:r>
              <a:rPr lang="en-US" b="1" dirty="0" err="1"/>
              <a:t>Mego</a:t>
            </a:r>
            <a:r>
              <a:rPr lang="en-US" b="1" dirty="0"/>
              <a:t> store</a:t>
            </a:r>
            <a:r>
              <a:rPr lang="lv-LV" b="1" dirty="0"/>
              <a:t> </a:t>
            </a:r>
            <a:r>
              <a:rPr lang="lv-LV" b="1" dirty="0" err="1"/>
              <a:t>in</a:t>
            </a:r>
            <a:r>
              <a:rPr lang="lv-LV" b="1" dirty="0"/>
              <a:t> </a:t>
            </a:r>
            <a:r>
              <a:rPr lang="lv-LV" b="1" dirty="0" err="1"/>
              <a:t>Rezekne</a:t>
            </a:r>
            <a:r>
              <a:rPr lang="en-US" dirty="0"/>
              <a:t>.</a:t>
            </a:r>
            <a:endParaRPr lang="lv-LV" dirty="0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8E268314-64A1-475D-A3E1-4B65E32AE8D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115" y="0"/>
            <a:ext cx="984885" cy="937260"/>
          </a:xfrm>
          <a:prstGeom prst="rect">
            <a:avLst/>
          </a:prstGeom>
          <a:noFill/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100731FE-9AB3-4586-B440-CB60A72E88B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6670"/>
            <a:ext cx="990600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8663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0149D44-94CD-474A-9061-C6671FA7F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                          A </a:t>
            </a:r>
            <a:r>
              <a:rPr lang="lv-LV" dirty="0" err="1"/>
              <a:t>map</a:t>
            </a:r>
            <a:endParaRPr lang="lv-LV" dirty="0"/>
          </a:p>
        </p:txBody>
      </p:sp>
      <p:pic>
        <p:nvPicPr>
          <p:cNvPr id="4" name="Satura vietturis 3" descr="Attēls, kurā ir teksts, Aero fotogrāfija, Skats no putna lidojuma, karte&#10;&#10;Apraksts ģenerēts automātiski">
            <a:extLst>
              <a:ext uri="{FF2B5EF4-FFF2-40B4-BE49-F238E27FC236}">
                <a16:creationId xmlns:a16="http://schemas.microsoft.com/office/drawing/2014/main" id="{A56393B6-325B-43B6-B05F-A0DB9FBD1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274638"/>
            <a:ext cx="4333876" cy="6451600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6D2390B1-5CB6-4D7D-81A9-70062A9D74E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132" y="28575"/>
            <a:ext cx="984885" cy="937260"/>
          </a:xfrm>
          <a:prstGeom prst="rect">
            <a:avLst/>
          </a:prstGeom>
          <a:noFill/>
        </p:spPr>
      </p:pic>
      <p:pic>
        <p:nvPicPr>
          <p:cNvPr id="6" name="Attēls 5">
            <a:extLst>
              <a:ext uri="{FF2B5EF4-FFF2-40B4-BE49-F238E27FC236}">
                <a16:creationId xmlns:a16="http://schemas.microsoft.com/office/drawing/2014/main" id="{B2EE99F1-7F46-4EAE-A787-892968D347E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90600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1337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E9EEDFC-F140-4AF4-B6A8-B8BBBBE5E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Results</a:t>
            </a:r>
            <a:r>
              <a:rPr lang="lv-LV" dirty="0"/>
              <a:t> </a:t>
            </a:r>
            <a:r>
              <a:rPr lang="lv-LV" dirty="0" err="1"/>
              <a:t>Analysis</a:t>
            </a: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9DF9535-70CD-4CCE-9B4B-C30C9EFF3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data shows that noise pollution near the </a:t>
            </a:r>
            <a:r>
              <a:rPr lang="en-US" b="1" dirty="0" err="1"/>
              <a:t>Mego</a:t>
            </a:r>
            <a:r>
              <a:rPr lang="en-US" b="1" dirty="0"/>
              <a:t> store</a:t>
            </a:r>
            <a:r>
              <a:rPr lang="en-US" dirty="0"/>
              <a:t> is relatively high throughout the day.</a:t>
            </a:r>
          </a:p>
          <a:p>
            <a:r>
              <a:rPr lang="en-US" dirty="0"/>
              <a:t>This can be explained by the large number of </a:t>
            </a:r>
            <a:r>
              <a:rPr lang="en-US" b="1" dirty="0"/>
              <a:t>cars and people</a:t>
            </a:r>
            <a:r>
              <a:rPr lang="en-US" dirty="0"/>
              <a:t> moving through the area.</a:t>
            </a:r>
          </a:p>
          <a:p>
            <a:r>
              <a:rPr lang="en-US" dirty="0"/>
              <a:t>Noise levels at both measurement times were similar, but the noise level at </a:t>
            </a:r>
            <a:r>
              <a:rPr lang="en-US" b="1" dirty="0"/>
              <a:t>20:00 was slightly higher</a:t>
            </a:r>
            <a:r>
              <a:rPr lang="en-US" dirty="0"/>
              <a:t>, likely because people return home from work or activities and visit shops during the evening hours.</a:t>
            </a:r>
          </a:p>
          <a:p>
            <a:endParaRPr lang="lv-LV" dirty="0"/>
          </a:p>
        </p:txBody>
      </p:sp>
      <p:pic>
        <p:nvPicPr>
          <p:cNvPr id="4" name="Attēls 3" descr="Science Year 3: The sense of hearing.">
            <a:extLst>
              <a:ext uri="{FF2B5EF4-FFF2-40B4-BE49-F238E27FC236}">
                <a16:creationId xmlns:a16="http://schemas.microsoft.com/office/drawing/2014/main" id="{07B1A55F-097B-476C-91F8-485510A8F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079" y="268218"/>
            <a:ext cx="1293984" cy="1293984"/>
          </a:xfrm>
          <a:prstGeom prst="rect">
            <a:avLst/>
          </a:prstGeom>
        </p:spPr>
      </p:pic>
      <p:pic>
        <p:nvPicPr>
          <p:cNvPr id="6" name="Attēls 5" descr="Attēlu rezultāti vaicājumam “noise”">
            <a:extLst>
              <a:ext uri="{FF2B5EF4-FFF2-40B4-BE49-F238E27FC236}">
                <a16:creationId xmlns:a16="http://schemas.microsoft.com/office/drawing/2014/main" id="{5C00D60F-F079-4FFF-BE61-3B17171BFC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" r="3121" b="-1"/>
          <a:stretch/>
        </p:blipFill>
        <p:spPr>
          <a:xfrm>
            <a:off x="6528079" y="5441173"/>
            <a:ext cx="2492096" cy="1369980"/>
          </a:xfrm>
          <a:prstGeom prst="rect">
            <a:avLst/>
          </a:prstGeom>
        </p:spPr>
      </p:pic>
      <p:pic>
        <p:nvPicPr>
          <p:cNvPr id="7" name="Attēls 6">
            <a:extLst>
              <a:ext uri="{FF2B5EF4-FFF2-40B4-BE49-F238E27FC236}">
                <a16:creationId xmlns:a16="http://schemas.microsoft.com/office/drawing/2014/main" id="{B3ED26EA-3B05-4B21-B415-F46A19168D9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115" y="103029"/>
            <a:ext cx="984885" cy="937260"/>
          </a:xfrm>
          <a:prstGeom prst="rect">
            <a:avLst/>
          </a:prstGeom>
          <a:noFill/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F3CCD038-B3D5-4E8A-B5E5-0A4B7331C22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59214"/>
            <a:ext cx="990600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7132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418</Words>
  <Application>Microsoft Office PowerPoint</Application>
  <PresentationFormat>Slaidrāde ekrānā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2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Effects of Noise Pollution</vt:lpstr>
      <vt:lpstr>Research Location</vt:lpstr>
      <vt:lpstr>                          A map</vt:lpstr>
      <vt:lpstr>Results Analysis</vt:lpstr>
      <vt:lpstr>PowerPoint prezentācija</vt:lpstr>
      <vt:lpstr>PowerPoint prezentācija</vt:lpstr>
      <vt:lpstr>Thank you for attention!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subject/>
  <dc:creator/>
  <cp:keywords/>
  <dc:description>generated using python-pptx</dc:description>
  <cp:lastModifiedBy>Gaļina Skačkova</cp:lastModifiedBy>
  <cp:revision>4</cp:revision>
  <dcterms:created xsi:type="dcterms:W3CDTF">2013-01-27T09:14:16Z</dcterms:created>
  <dcterms:modified xsi:type="dcterms:W3CDTF">2026-03-16T19:06:33Z</dcterms:modified>
  <cp:category/>
</cp:coreProperties>
</file>