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9" r:id="rId6"/>
    <p:sldId id="277" r:id="rId7"/>
    <p:sldId id="260" r:id="rId8"/>
    <p:sldId id="261" r:id="rId9"/>
    <p:sldId id="258" r:id="rId10"/>
    <p:sldId id="264" r:id="rId11"/>
    <p:sldId id="265" r:id="rId12"/>
    <p:sldId id="266" r:id="rId13"/>
    <p:sldId id="278" r:id="rId14"/>
    <p:sldId id="272" r:id="rId15"/>
    <p:sldId id="273" r:id="rId16"/>
    <p:sldId id="269" r:id="rId17"/>
    <p:sldId id="270" r:id="rId18"/>
    <p:sldId id="274" r:id="rId19"/>
    <p:sldId id="271" r:id="rId20"/>
    <p:sldId id="279" r:id="rId21"/>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963" autoAdjust="0"/>
    <p:restoredTop sz="94020" autoAdjust="0"/>
  </p:normalViewPr>
  <p:slideViewPr>
    <p:cSldViewPr snapToGrid="0">
      <p:cViewPr varScale="1">
        <p:scale>
          <a:sx n="81" d="100"/>
          <a:sy n="81" d="100"/>
        </p:scale>
        <p:origin x="1214"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E0D40-415E-419D-9B35-DC9BC7806E6C}" type="datetimeFigureOut">
              <a:rPr lang="en-US" smtClean="0"/>
              <a:pPr/>
              <a:t>06-Nov-23</a:t>
            </a:fld>
            <a:endParaRPr lang="en-US"/>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F33295-13B3-45E1-ABFE-A1AA64EE0406}" type="slidenum">
              <a:rPr lang="en-US" smtClean="0"/>
              <a:pPr/>
              <a:t>‹#›</a:t>
            </a:fld>
            <a:endParaRPr lang="en-US"/>
          </a:p>
        </p:txBody>
      </p:sp>
    </p:spTree>
    <p:extLst>
      <p:ext uri="{BB962C8B-B14F-4D97-AF65-F5344CB8AC3E}">
        <p14:creationId xmlns:p14="http://schemas.microsoft.com/office/powerpoint/2010/main" val="2107399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noProof="0" dirty="0"/>
          </a:p>
        </p:txBody>
      </p:sp>
      <p:sp>
        <p:nvSpPr>
          <p:cNvPr id="4" name="Slaida numura vietturis 3"/>
          <p:cNvSpPr>
            <a:spLocks noGrp="1"/>
          </p:cNvSpPr>
          <p:nvPr>
            <p:ph type="sldNum" sz="quarter" idx="5"/>
          </p:nvPr>
        </p:nvSpPr>
        <p:spPr/>
        <p:txBody>
          <a:bodyPr/>
          <a:lstStyle/>
          <a:p>
            <a:fld id="{81F33295-13B3-45E1-ABFE-A1AA64EE0406}" type="slidenum">
              <a:rPr lang="en-US" smtClean="0"/>
              <a:pPr/>
              <a:t>1</a:t>
            </a:fld>
            <a:endParaRPr lang="en-US"/>
          </a:p>
        </p:txBody>
      </p:sp>
    </p:spTree>
    <p:extLst>
      <p:ext uri="{BB962C8B-B14F-4D97-AF65-F5344CB8AC3E}">
        <p14:creationId xmlns:p14="http://schemas.microsoft.com/office/powerpoint/2010/main" val="334747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noProof="0" dirty="0"/>
          </a:p>
        </p:txBody>
      </p:sp>
      <p:sp>
        <p:nvSpPr>
          <p:cNvPr id="4" name="Slaida numura vietturis 3"/>
          <p:cNvSpPr>
            <a:spLocks noGrp="1"/>
          </p:cNvSpPr>
          <p:nvPr>
            <p:ph type="sldNum" sz="quarter" idx="5"/>
          </p:nvPr>
        </p:nvSpPr>
        <p:spPr/>
        <p:txBody>
          <a:bodyPr/>
          <a:lstStyle/>
          <a:p>
            <a:fld id="{81F33295-13B3-45E1-ABFE-A1AA64EE0406}" type="slidenum">
              <a:rPr lang="en-US" smtClean="0"/>
              <a:pPr/>
              <a:t>17</a:t>
            </a:fld>
            <a:endParaRPr lang="en-US"/>
          </a:p>
        </p:txBody>
      </p:sp>
    </p:spTree>
    <p:extLst>
      <p:ext uri="{BB962C8B-B14F-4D97-AF65-F5344CB8AC3E}">
        <p14:creationId xmlns:p14="http://schemas.microsoft.com/office/powerpoint/2010/main" val="2101337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v-LV" dirty="0"/>
          </a:p>
        </p:txBody>
      </p:sp>
      <p:sp>
        <p:nvSpPr>
          <p:cNvPr id="4" name="Date Placeholder 3"/>
          <p:cNvSpPr>
            <a:spLocks noGrp="1"/>
          </p:cNvSpPr>
          <p:nvPr>
            <p:ph type="dt" sz="half" idx="10"/>
          </p:nvPr>
        </p:nvSpPr>
        <p:spPr/>
        <p:txBody>
          <a:bodyPr/>
          <a:lstStyle/>
          <a:p>
            <a:fld id="{3EDD52DF-05E3-471F-8237-CE16A25DFEB7}" type="datetimeFigureOut">
              <a:rPr lang="lv-LV" smtClean="0"/>
              <a:pPr/>
              <a:t>06.11.2023</a:t>
            </a:fld>
            <a:endParaRPr lang="lv-LV"/>
          </a:p>
        </p:txBody>
      </p:sp>
      <p:sp>
        <p:nvSpPr>
          <p:cNvPr id="5" name="Footer Placeholder 4"/>
          <p:cNvSpPr>
            <a:spLocks noGrp="1"/>
          </p:cNvSpPr>
          <p:nvPr>
            <p:ph type="ftr" sz="quarter" idx="11"/>
          </p:nvPr>
        </p:nvSpPr>
        <p:spPr>
          <a:xfrm>
            <a:off x="3581400" y="5991225"/>
            <a:ext cx="4114800" cy="365125"/>
          </a:xfrm>
        </p:spPr>
        <p:txBody>
          <a:bodyPr/>
          <a:lstStyle/>
          <a:p>
            <a:endParaRPr lang="lv-LV" dirty="0"/>
          </a:p>
        </p:txBody>
      </p:sp>
      <p:sp>
        <p:nvSpPr>
          <p:cNvPr id="6" name="Slide Number Placeholder 5"/>
          <p:cNvSpPr>
            <a:spLocks noGrp="1"/>
          </p:cNvSpPr>
          <p:nvPr>
            <p:ph type="sldNum" sz="quarter" idx="12"/>
          </p:nvPr>
        </p:nvSpPr>
        <p:spPr/>
        <p:txBody>
          <a:bodyPr/>
          <a:lstStyle/>
          <a:p>
            <a:fld id="{CF9D28E4-8470-4FC0-874D-E1C5535D9B89}" type="slidenum">
              <a:rPr lang="lv-LV" smtClean="0"/>
              <a:pPr/>
              <a:t>‹#›</a:t>
            </a:fld>
            <a:endParaRPr lang="lv-LV"/>
          </a:p>
        </p:txBody>
      </p:sp>
      <p:pic>
        <p:nvPicPr>
          <p:cNvPr id="9" name="Picture 8"/>
          <p:cNvPicPr>
            <a:picLocks noChangeAspect="1"/>
          </p:cNvPicPr>
          <p:nvPr userDrawn="1"/>
        </p:nvPicPr>
        <p:blipFill>
          <a:blip r:embed="rId3" cstate="print"/>
          <a:stretch>
            <a:fillRect/>
          </a:stretch>
        </p:blipFill>
        <p:spPr>
          <a:xfrm>
            <a:off x="4077199" y="156008"/>
            <a:ext cx="3758506" cy="1247190"/>
          </a:xfrm>
          <a:prstGeom prst="rect">
            <a:avLst/>
          </a:prstGeom>
        </p:spPr>
      </p:pic>
    </p:spTree>
    <p:extLst>
      <p:ext uri="{BB962C8B-B14F-4D97-AF65-F5344CB8AC3E}">
        <p14:creationId xmlns:p14="http://schemas.microsoft.com/office/powerpoint/2010/main" val="4001486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3EDD52DF-05E3-471F-8237-CE16A25DFEB7}" type="datetimeFigureOut">
              <a:rPr lang="lv-LV" smtClean="0"/>
              <a:pPr/>
              <a:t>06.11.2023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CF9D28E4-8470-4FC0-874D-E1C5535D9B89}" type="slidenum">
              <a:rPr lang="lv-LV" smtClean="0"/>
              <a:pPr/>
              <a:t>‹#›</a:t>
            </a:fld>
            <a:endParaRPr lang="lv-LV"/>
          </a:p>
        </p:txBody>
      </p:sp>
    </p:spTree>
    <p:extLst>
      <p:ext uri="{BB962C8B-B14F-4D97-AF65-F5344CB8AC3E}">
        <p14:creationId xmlns:p14="http://schemas.microsoft.com/office/powerpoint/2010/main" val="388209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3EDD52DF-05E3-471F-8237-CE16A25DFEB7}" type="datetimeFigureOut">
              <a:rPr lang="lv-LV" smtClean="0"/>
              <a:pPr/>
              <a:t>06.11.2023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CF9D28E4-8470-4FC0-874D-E1C5535D9B89}" type="slidenum">
              <a:rPr lang="lv-LV" smtClean="0"/>
              <a:pPr/>
              <a:t>‹#›</a:t>
            </a:fld>
            <a:endParaRPr lang="lv-LV"/>
          </a:p>
        </p:txBody>
      </p:sp>
    </p:spTree>
    <p:extLst>
      <p:ext uri="{BB962C8B-B14F-4D97-AF65-F5344CB8AC3E}">
        <p14:creationId xmlns:p14="http://schemas.microsoft.com/office/powerpoint/2010/main" val="4129427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3EDD52DF-05E3-471F-8237-CE16A25DFEB7}" type="datetimeFigureOut">
              <a:rPr lang="lv-LV" smtClean="0"/>
              <a:pPr/>
              <a:t>06.11.2023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CF9D28E4-8470-4FC0-874D-E1C5535D9B89}" type="slidenum">
              <a:rPr lang="lv-LV" smtClean="0"/>
              <a:pPr/>
              <a:t>‹#›</a:t>
            </a:fld>
            <a:endParaRPr lang="lv-LV"/>
          </a:p>
        </p:txBody>
      </p:sp>
      <p:pic>
        <p:nvPicPr>
          <p:cNvPr id="7" name="Picture 6"/>
          <p:cNvPicPr>
            <a:picLocks noChangeAspect="1"/>
          </p:cNvPicPr>
          <p:nvPr userDrawn="1"/>
        </p:nvPicPr>
        <p:blipFill>
          <a:blip r:embed="rId2" cstate="print"/>
          <a:stretch>
            <a:fillRect/>
          </a:stretch>
        </p:blipFill>
        <p:spPr>
          <a:xfrm>
            <a:off x="10540158" y="6047254"/>
            <a:ext cx="1402202" cy="469433"/>
          </a:xfrm>
          <a:prstGeom prst="rect">
            <a:avLst/>
          </a:prstGeom>
        </p:spPr>
      </p:pic>
    </p:spTree>
    <p:extLst>
      <p:ext uri="{BB962C8B-B14F-4D97-AF65-F5344CB8AC3E}">
        <p14:creationId xmlns:p14="http://schemas.microsoft.com/office/powerpoint/2010/main" val="166251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DD52DF-05E3-471F-8237-CE16A25DFEB7}" type="datetimeFigureOut">
              <a:rPr lang="lv-LV" smtClean="0"/>
              <a:pPr/>
              <a:t>06.11.2023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CF9D28E4-8470-4FC0-874D-E1C5535D9B89}" type="slidenum">
              <a:rPr lang="lv-LV" smtClean="0"/>
              <a:pPr/>
              <a:t>‹#›</a:t>
            </a:fld>
            <a:endParaRPr lang="lv-LV"/>
          </a:p>
        </p:txBody>
      </p:sp>
    </p:spTree>
    <p:extLst>
      <p:ext uri="{BB962C8B-B14F-4D97-AF65-F5344CB8AC3E}">
        <p14:creationId xmlns:p14="http://schemas.microsoft.com/office/powerpoint/2010/main" val="3862362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3EDD52DF-05E3-471F-8237-CE16A25DFEB7}" type="datetimeFigureOut">
              <a:rPr lang="lv-LV" smtClean="0"/>
              <a:pPr/>
              <a:t>06.11.2023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CF9D28E4-8470-4FC0-874D-E1C5535D9B89}" type="slidenum">
              <a:rPr lang="lv-LV" smtClean="0"/>
              <a:pPr/>
              <a:t>‹#›</a:t>
            </a:fld>
            <a:endParaRPr lang="lv-LV"/>
          </a:p>
        </p:txBody>
      </p:sp>
    </p:spTree>
    <p:extLst>
      <p:ext uri="{BB962C8B-B14F-4D97-AF65-F5344CB8AC3E}">
        <p14:creationId xmlns:p14="http://schemas.microsoft.com/office/powerpoint/2010/main" val="3584305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3EDD52DF-05E3-471F-8237-CE16A25DFEB7}" type="datetimeFigureOut">
              <a:rPr lang="lv-LV" smtClean="0"/>
              <a:pPr/>
              <a:t>06.11.2023</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CF9D28E4-8470-4FC0-874D-E1C5535D9B89}" type="slidenum">
              <a:rPr lang="lv-LV" smtClean="0"/>
              <a:pPr/>
              <a:t>‹#›</a:t>
            </a:fld>
            <a:endParaRPr lang="lv-LV"/>
          </a:p>
        </p:txBody>
      </p:sp>
    </p:spTree>
    <p:extLst>
      <p:ext uri="{BB962C8B-B14F-4D97-AF65-F5344CB8AC3E}">
        <p14:creationId xmlns:p14="http://schemas.microsoft.com/office/powerpoint/2010/main" val="311075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3EDD52DF-05E3-471F-8237-CE16A25DFEB7}" type="datetimeFigureOut">
              <a:rPr lang="lv-LV" smtClean="0"/>
              <a:pPr/>
              <a:t>06.11.2023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CF9D28E4-8470-4FC0-874D-E1C5535D9B89}" type="slidenum">
              <a:rPr lang="lv-LV" smtClean="0"/>
              <a:pPr/>
              <a:t>‹#›</a:t>
            </a:fld>
            <a:endParaRPr lang="lv-LV"/>
          </a:p>
        </p:txBody>
      </p:sp>
    </p:spTree>
    <p:extLst>
      <p:ext uri="{BB962C8B-B14F-4D97-AF65-F5344CB8AC3E}">
        <p14:creationId xmlns:p14="http://schemas.microsoft.com/office/powerpoint/2010/main" val="2620189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DD52DF-05E3-471F-8237-CE16A25DFEB7}" type="datetimeFigureOut">
              <a:rPr lang="lv-LV" smtClean="0"/>
              <a:pPr/>
              <a:t>06.11.2023</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CF9D28E4-8470-4FC0-874D-E1C5535D9B89}" type="slidenum">
              <a:rPr lang="lv-LV" smtClean="0"/>
              <a:pPr/>
              <a:t>‹#›</a:t>
            </a:fld>
            <a:endParaRPr lang="lv-LV"/>
          </a:p>
        </p:txBody>
      </p:sp>
    </p:spTree>
    <p:extLst>
      <p:ext uri="{BB962C8B-B14F-4D97-AF65-F5344CB8AC3E}">
        <p14:creationId xmlns:p14="http://schemas.microsoft.com/office/powerpoint/2010/main" val="1557231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DD52DF-05E3-471F-8237-CE16A25DFEB7}" type="datetimeFigureOut">
              <a:rPr lang="lv-LV" smtClean="0"/>
              <a:pPr/>
              <a:t>06.11.2023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CF9D28E4-8470-4FC0-874D-E1C5535D9B89}" type="slidenum">
              <a:rPr lang="lv-LV" smtClean="0"/>
              <a:pPr/>
              <a:t>‹#›</a:t>
            </a:fld>
            <a:endParaRPr lang="lv-LV"/>
          </a:p>
        </p:txBody>
      </p:sp>
    </p:spTree>
    <p:extLst>
      <p:ext uri="{BB962C8B-B14F-4D97-AF65-F5344CB8AC3E}">
        <p14:creationId xmlns:p14="http://schemas.microsoft.com/office/powerpoint/2010/main" val="3872785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DD52DF-05E3-471F-8237-CE16A25DFEB7}" type="datetimeFigureOut">
              <a:rPr lang="lv-LV" smtClean="0"/>
              <a:pPr/>
              <a:t>06.11.2023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CF9D28E4-8470-4FC0-874D-E1C5535D9B89}" type="slidenum">
              <a:rPr lang="lv-LV" smtClean="0"/>
              <a:pPr/>
              <a:t>‹#›</a:t>
            </a:fld>
            <a:endParaRPr lang="lv-LV"/>
          </a:p>
        </p:txBody>
      </p:sp>
    </p:spTree>
    <p:extLst>
      <p:ext uri="{BB962C8B-B14F-4D97-AF65-F5344CB8AC3E}">
        <p14:creationId xmlns:p14="http://schemas.microsoft.com/office/powerpoint/2010/main" val="25458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3000" b="-2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DD52DF-05E3-471F-8237-CE16A25DFEB7}" type="datetimeFigureOut">
              <a:rPr lang="lv-LV" smtClean="0"/>
              <a:pPr/>
              <a:t>06.11.2023</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D28E4-8470-4FC0-874D-E1C5535D9B89}" type="slidenum">
              <a:rPr lang="lv-LV" smtClean="0"/>
              <a:pPr/>
              <a:t>‹#›</a:t>
            </a:fld>
            <a:endParaRPr lang="lv-LV"/>
          </a:p>
        </p:txBody>
      </p:sp>
    </p:spTree>
    <p:extLst>
      <p:ext uri="{BB962C8B-B14F-4D97-AF65-F5344CB8AC3E}">
        <p14:creationId xmlns:p14="http://schemas.microsoft.com/office/powerpoint/2010/main" val="380488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hyperlink" Target="https://lr1.lsm.lv/lv/raksts/augstak-par-zemi/klasiku-dzejas-tulkojumi-emodzi-valoda-jeb-makslinieces-vikas-ek.a121989"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tmp"/><Relationship Id="rId1" Type="http://schemas.openxmlformats.org/officeDocument/2006/relationships/slideLayout" Target="../slideLayouts/slideLayout4.xml"/><Relationship Id="rId5" Type="http://schemas.openxmlformats.org/officeDocument/2006/relationships/hyperlink" Target="https://lr1.lsm.lv/lv/raksts/augstak-par-zemi/klasiku-dzejas-tulkojumi-emodzi-valoda-jeb-makslinieces-vikas-ek.a121989" TargetMode="Externa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72074" y="3333749"/>
            <a:ext cx="5397451" cy="2486026"/>
          </a:xfrm>
        </p:spPr>
        <p:txBody>
          <a:bodyPr>
            <a:normAutofit/>
          </a:bodyPr>
          <a:lstStyle/>
          <a:p>
            <a:r>
              <a:rPr lang="lv-LV" dirty="0"/>
              <a:t> </a:t>
            </a:r>
            <a:r>
              <a:rPr lang="lv-LV" sz="2800" dirty="0">
                <a:solidFill>
                  <a:schemeClr val="bg1"/>
                </a:solidFill>
              </a:rPr>
              <a:t>Irēna Prikule, Indra Gailīte, Rēzeknes Valsts 1. ģimnāzijas skolotājas</a:t>
            </a:r>
            <a:br>
              <a:rPr lang="en-US" sz="2800" dirty="0"/>
            </a:br>
            <a:endParaRPr lang="lv-LV" sz="2800" dirty="0"/>
          </a:p>
        </p:txBody>
      </p:sp>
      <p:sp>
        <p:nvSpPr>
          <p:cNvPr id="3" name="Rectangle 2"/>
          <p:cNvSpPr/>
          <p:nvPr/>
        </p:nvSpPr>
        <p:spPr>
          <a:xfrm>
            <a:off x="2723949" y="2695074"/>
            <a:ext cx="6694371" cy="769441"/>
          </a:xfrm>
          <a:prstGeom prst="rect">
            <a:avLst/>
          </a:prstGeom>
        </p:spPr>
        <p:txBody>
          <a:bodyPr wrap="square">
            <a:spAutoFit/>
          </a:bodyPr>
          <a:lstStyle/>
          <a:p>
            <a:r>
              <a:rPr lang="en-US" sz="4400" b="1" i="1" dirty="0" err="1">
                <a:solidFill>
                  <a:schemeClr val="bg1"/>
                </a:solidFill>
                <a:effectLst>
                  <a:outerShdw blurRad="38100" dist="38100" dir="2700000" algn="tl">
                    <a:srgbClr val="000000">
                      <a:alpha val="43137"/>
                    </a:srgbClr>
                  </a:outerShdw>
                </a:effectLst>
              </a:rPr>
              <a:t>Dzeja</a:t>
            </a:r>
            <a:r>
              <a:rPr lang="en-US" sz="4400" b="1" i="1" dirty="0">
                <a:solidFill>
                  <a:schemeClr val="bg1"/>
                </a:solidFill>
                <a:effectLst>
                  <a:outerShdw blurRad="38100" dist="38100" dir="2700000" algn="tl">
                    <a:srgbClr val="000000">
                      <a:alpha val="43137"/>
                    </a:srgbClr>
                  </a:outerShdw>
                </a:effectLst>
              </a:rPr>
              <a:t>, </a:t>
            </a:r>
            <a:r>
              <a:rPr lang="en-US" sz="4400" b="1" i="1" dirty="0" err="1">
                <a:solidFill>
                  <a:schemeClr val="bg1"/>
                </a:solidFill>
                <a:effectLst>
                  <a:outerShdw blurRad="38100" dist="38100" dir="2700000" algn="tl">
                    <a:srgbClr val="000000">
                      <a:alpha val="43137"/>
                    </a:srgbClr>
                  </a:outerShdw>
                </a:effectLst>
              </a:rPr>
              <a:t>radošums</a:t>
            </a:r>
            <a:r>
              <a:rPr lang="en-US" sz="4400" b="1" i="1" dirty="0">
                <a:solidFill>
                  <a:schemeClr val="bg1"/>
                </a:solidFill>
                <a:effectLst>
                  <a:outerShdw blurRad="38100" dist="38100" dir="2700000" algn="tl">
                    <a:srgbClr val="000000">
                      <a:alpha val="43137"/>
                    </a:srgbClr>
                  </a:outerShdw>
                </a:effectLst>
              </a:rPr>
              <a:t>, </a:t>
            </a:r>
            <a:r>
              <a:rPr lang="en-US" sz="4400" b="1" i="1" dirty="0" err="1">
                <a:solidFill>
                  <a:schemeClr val="bg1"/>
                </a:solidFill>
                <a:effectLst>
                  <a:outerShdw blurRad="38100" dist="38100" dir="2700000" algn="tl">
                    <a:srgbClr val="000000">
                      <a:alpha val="43137"/>
                    </a:srgbClr>
                  </a:outerShdw>
                </a:effectLst>
              </a:rPr>
              <a:t>atklāsme</a:t>
            </a:r>
            <a:endParaRPr lang="en-US" sz="44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6597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atura vietturis 6">
            <a:extLst>
              <a:ext uri="{FF2B5EF4-FFF2-40B4-BE49-F238E27FC236}">
                <a16:creationId xmlns:a16="http://schemas.microsoft.com/office/drawing/2014/main" id="{06065AA7-A910-4700-B8AD-C187D3EC14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2035" y="-1183"/>
            <a:ext cx="5276640" cy="6791084"/>
          </a:xfrm>
        </p:spPr>
      </p:pic>
    </p:spTree>
    <p:extLst>
      <p:ext uri="{BB962C8B-B14F-4D97-AF65-F5344CB8AC3E}">
        <p14:creationId xmlns:p14="http://schemas.microsoft.com/office/powerpoint/2010/main" val="1886988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72C9388-305B-4B71-82A9-36B62FF28B35}"/>
              </a:ext>
            </a:extLst>
          </p:cNvPr>
          <p:cNvSpPr>
            <a:spLocks noGrp="1"/>
          </p:cNvSpPr>
          <p:nvPr>
            <p:ph type="title"/>
          </p:nvPr>
        </p:nvSpPr>
        <p:spPr>
          <a:xfrm>
            <a:off x="4023361" y="2637322"/>
            <a:ext cx="3581894" cy="3106253"/>
          </a:xfrm>
        </p:spPr>
        <p:txBody>
          <a:bodyPr>
            <a:normAutofit/>
          </a:bodyPr>
          <a:lstStyle/>
          <a:p>
            <a:pPr algn="ctr"/>
            <a:r>
              <a:rPr lang="en-US" dirty="0" err="1"/>
              <a:t>Dzejas</a:t>
            </a:r>
            <a:r>
              <a:rPr lang="en-US" dirty="0"/>
              <a:t> a</a:t>
            </a:r>
            <a:r>
              <a:rPr lang="lv-LV" dirty="0"/>
              <a:t>n</a:t>
            </a:r>
            <a:r>
              <a:rPr lang="en-US" dirty="0"/>
              <a:t>al</a:t>
            </a:r>
            <a:r>
              <a:rPr lang="lv-LV" dirty="0"/>
              <a:t>ī</a:t>
            </a:r>
            <a:r>
              <a:rPr lang="en-US" dirty="0"/>
              <a:t>ze</a:t>
            </a:r>
            <a:br>
              <a:rPr lang="lv-LV" dirty="0"/>
            </a:br>
            <a:r>
              <a:rPr lang="en-US" dirty="0"/>
              <a:t> </a:t>
            </a:r>
            <a:r>
              <a:rPr lang="en-US" dirty="0" err="1"/>
              <a:t>vai</a:t>
            </a:r>
            <a:r>
              <a:rPr lang="en-US" dirty="0"/>
              <a:t> </a:t>
            </a:r>
            <a:r>
              <a:rPr lang="en-US" dirty="0" err="1"/>
              <a:t>pārradīšana</a:t>
            </a:r>
            <a:r>
              <a:rPr lang="en-US" dirty="0"/>
              <a:t>? </a:t>
            </a:r>
          </a:p>
        </p:txBody>
      </p:sp>
      <p:pic>
        <p:nvPicPr>
          <p:cNvPr id="5" name="Satura vietturis 4">
            <a:extLst>
              <a:ext uri="{FF2B5EF4-FFF2-40B4-BE49-F238E27FC236}">
                <a16:creationId xmlns:a16="http://schemas.microsoft.com/office/drawing/2014/main" id="{B86D49A9-231E-4355-A42D-19700315851E}"/>
              </a:ext>
            </a:extLst>
          </p:cNvPr>
          <p:cNvPicPr>
            <a:picLocks noGrp="1" noChangeAspect="1"/>
          </p:cNvPicPr>
          <p:nvPr>
            <p:ph sz="half" idx="1"/>
          </p:nvPr>
        </p:nvPicPr>
        <p:blipFill>
          <a:blip r:embed="rId2"/>
          <a:stretch>
            <a:fillRect/>
          </a:stretch>
        </p:blipFill>
        <p:spPr>
          <a:xfrm>
            <a:off x="473403" y="2419350"/>
            <a:ext cx="3618042" cy="4260184"/>
          </a:xfrm>
          <a:prstGeom prst="rect">
            <a:avLst/>
          </a:prstGeom>
        </p:spPr>
      </p:pic>
      <p:pic>
        <p:nvPicPr>
          <p:cNvPr id="6" name="Satura vietturis 7">
            <a:extLst>
              <a:ext uri="{FF2B5EF4-FFF2-40B4-BE49-F238E27FC236}">
                <a16:creationId xmlns:a16="http://schemas.microsoft.com/office/drawing/2014/main" id="{5449D1D3-7E04-4A79-B196-2E5782E4B08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6592" t="6953" r="7083" b="5023"/>
          <a:stretch/>
        </p:blipFill>
        <p:spPr>
          <a:xfrm>
            <a:off x="7605255" y="539749"/>
            <a:ext cx="4402018" cy="5984876"/>
          </a:xfrm>
        </p:spPr>
      </p:pic>
      <p:pic>
        <p:nvPicPr>
          <p:cNvPr id="7" name="Attēls 6">
            <a:extLst>
              <a:ext uri="{FF2B5EF4-FFF2-40B4-BE49-F238E27FC236}">
                <a16:creationId xmlns:a16="http://schemas.microsoft.com/office/drawing/2014/main" id="{77045778-EA93-44DB-AD76-068CB35F313C}"/>
              </a:ext>
            </a:extLst>
          </p:cNvPr>
          <p:cNvPicPr>
            <a:picLocks noChangeAspect="1"/>
          </p:cNvPicPr>
          <p:nvPr/>
        </p:nvPicPr>
        <p:blipFill>
          <a:blip r:embed="rId4"/>
          <a:stretch>
            <a:fillRect/>
          </a:stretch>
        </p:blipFill>
        <p:spPr>
          <a:xfrm>
            <a:off x="762915" y="131152"/>
            <a:ext cx="6047883" cy="2288198"/>
          </a:xfrm>
          <a:prstGeom prst="rect">
            <a:avLst/>
          </a:prstGeom>
        </p:spPr>
      </p:pic>
    </p:spTree>
    <p:extLst>
      <p:ext uri="{BB962C8B-B14F-4D97-AF65-F5344CB8AC3E}">
        <p14:creationId xmlns:p14="http://schemas.microsoft.com/office/powerpoint/2010/main" val="2039571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D4C348A-3C64-4060-8B4E-1BEE3E6FA10C}"/>
              </a:ext>
            </a:extLst>
          </p:cNvPr>
          <p:cNvSpPr>
            <a:spLocks noGrp="1"/>
          </p:cNvSpPr>
          <p:nvPr>
            <p:ph type="title"/>
          </p:nvPr>
        </p:nvSpPr>
        <p:spPr>
          <a:xfrm>
            <a:off x="838200" y="365125"/>
            <a:ext cx="4429125" cy="1325563"/>
          </a:xfrm>
        </p:spPr>
        <p:txBody>
          <a:bodyPr/>
          <a:lstStyle/>
          <a:p>
            <a:r>
              <a:rPr lang="lv-LV" b="1" dirty="0" err="1"/>
              <a:t>Grāmatdzeja</a:t>
            </a:r>
            <a:endParaRPr lang="en-US" b="1" dirty="0"/>
          </a:p>
        </p:txBody>
      </p:sp>
      <p:pic>
        <p:nvPicPr>
          <p:cNvPr id="7" name="Satura vietturis 6">
            <a:extLst>
              <a:ext uri="{FF2B5EF4-FFF2-40B4-BE49-F238E27FC236}">
                <a16:creationId xmlns:a16="http://schemas.microsoft.com/office/drawing/2014/main" id="{CD729BC9-88F0-47AB-9B3C-5B76D61F4990}"/>
              </a:ext>
            </a:extLst>
          </p:cNvPr>
          <p:cNvPicPr>
            <a:picLocks noGrp="1" noChangeAspect="1"/>
          </p:cNvPicPr>
          <p:nvPr>
            <p:ph sz="half" idx="2"/>
          </p:nvPr>
        </p:nvPicPr>
        <p:blipFill rotWithShape="1">
          <a:blip r:embed="rId2"/>
          <a:srcRect t="10448"/>
          <a:stretch/>
        </p:blipFill>
        <p:spPr>
          <a:xfrm>
            <a:off x="7329915" y="180181"/>
            <a:ext cx="4404885" cy="2948030"/>
          </a:xfrm>
          <a:prstGeom prst="rect">
            <a:avLst/>
          </a:prstGeom>
        </p:spPr>
      </p:pic>
      <p:pic>
        <p:nvPicPr>
          <p:cNvPr id="5" name="Satura vietturis 4">
            <a:extLst>
              <a:ext uri="{FF2B5EF4-FFF2-40B4-BE49-F238E27FC236}">
                <a16:creationId xmlns:a16="http://schemas.microsoft.com/office/drawing/2014/main" id="{E7873763-0863-489E-B128-069E8AE94531}"/>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9730" t="2420" r="11828" b="15823"/>
          <a:stretch/>
        </p:blipFill>
        <p:spPr>
          <a:xfrm>
            <a:off x="8181977" y="3195827"/>
            <a:ext cx="2473473" cy="3437338"/>
          </a:xfrm>
          <a:prstGeom prst="rect">
            <a:avLst/>
          </a:prstGeom>
        </p:spPr>
      </p:pic>
      <p:pic>
        <p:nvPicPr>
          <p:cNvPr id="6" name="Attēls 5">
            <a:extLst>
              <a:ext uri="{FF2B5EF4-FFF2-40B4-BE49-F238E27FC236}">
                <a16:creationId xmlns:a16="http://schemas.microsoft.com/office/drawing/2014/main" id="{6544CE8C-1E5A-4D60-9915-6517FA52ABA7}"/>
              </a:ext>
            </a:extLst>
          </p:cNvPr>
          <p:cNvPicPr>
            <a:picLocks noChangeAspect="1"/>
          </p:cNvPicPr>
          <p:nvPr/>
        </p:nvPicPr>
        <p:blipFill>
          <a:blip r:embed="rId4"/>
          <a:stretch>
            <a:fillRect/>
          </a:stretch>
        </p:blipFill>
        <p:spPr>
          <a:xfrm>
            <a:off x="4337663" y="1260179"/>
            <a:ext cx="2804403" cy="3871296"/>
          </a:xfrm>
          <a:prstGeom prst="rect">
            <a:avLst/>
          </a:prstGeom>
        </p:spPr>
      </p:pic>
      <p:pic>
        <p:nvPicPr>
          <p:cNvPr id="8" name="Attēls 7">
            <a:extLst>
              <a:ext uri="{FF2B5EF4-FFF2-40B4-BE49-F238E27FC236}">
                <a16:creationId xmlns:a16="http://schemas.microsoft.com/office/drawing/2014/main" id="{52A0AB6A-1D04-45AF-94BC-07C44D2EF68A}"/>
              </a:ext>
            </a:extLst>
          </p:cNvPr>
          <p:cNvPicPr>
            <a:picLocks noChangeAspect="1"/>
          </p:cNvPicPr>
          <p:nvPr/>
        </p:nvPicPr>
        <p:blipFill>
          <a:blip r:embed="rId5"/>
          <a:stretch>
            <a:fillRect/>
          </a:stretch>
        </p:blipFill>
        <p:spPr>
          <a:xfrm>
            <a:off x="1247775" y="2052638"/>
            <a:ext cx="2762250" cy="4143375"/>
          </a:xfrm>
          <a:prstGeom prst="rect">
            <a:avLst/>
          </a:prstGeom>
        </p:spPr>
      </p:pic>
    </p:spTree>
    <p:extLst>
      <p:ext uri="{BB962C8B-B14F-4D97-AF65-F5344CB8AC3E}">
        <p14:creationId xmlns:p14="http://schemas.microsoft.com/office/powerpoint/2010/main" val="2841680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atura vietturis 5">
            <a:extLst>
              <a:ext uri="{FF2B5EF4-FFF2-40B4-BE49-F238E27FC236}">
                <a16:creationId xmlns:a16="http://schemas.microsoft.com/office/drawing/2014/main" id="{FFCA73A3-DA82-4528-88BB-3DAD6B62337C}"/>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33915" t="14954" r="3732" b="19659"/>
          <a:stretch/>
        </p:blipFill>
        <p:spPr>
          <a:xfrm rot="16200000">
            <a:off x="1626265" y="2016299"/>
            <a:ext cx="5365292" cy="3974295"/>
          </a:xfrm>
        </p:spPr>
      </p:pic>
      <p:pic>
        <p:nvPicPr>
          <p:cNvPr id="8" name="Satura vietturis 7">
            <a:extLst>
              <a:ext uri="{FF2B5EF4-FFF2-40B4-BE49-F238E27FC236}">
                <a16:creationId xmlns:a16="http://schemas.microsoft.com/office/drawing/2014/main" id="{A7F2D426-4CE1-4207-9773-536244139DA3}"/>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4463" t="12937" r="9958" b="8744"/>
          <a:stretch/>
        </p:blipFill>
        <p:spPr>
          <a:xfrm rot="5400000">
            <a:off x="6091874" y="1197543"/>
            <a:ext cx="6304311" cy="4308909"/>
          </a:xfrm>
        </p:spPr>
      </p:pic>
      <p:sp>
        <p:nvSpPr>
          <p:cNvPr id="9" name="Virsraksts 8">
            <a:extLst>
              <a:ext uri="{FF2B5EF4-FFF2-40B4-BE49-F238E27FC236}">
                <a16:creationId xmlns:a16="http://schemas.microsoft.com/office/drawing/2014/main" id="{6D39DE90-CD18-4558-A83B-3993B4B8AE20}"/>
              </a:ext>
            </a:extLst>
          </p:cNvPr>
          <p:cNvSpPr>
            <a:spLocks noGrp="1"/>
          </p:cNvSpPr>
          <p:nvPr>
            <p:ph type="title"/>
          </p:nvPr>
        </p:nvSpPr>
        <p:spPr>
          <a:xfrm>
            <a:off x="204008" y="0"/>
            <a:ext cx="6792912" cy="1325563"/>
          </a:xfrm>
        </p:spPr>
        <p:txBody>
          <a:bodyPr/>
          <a:lstStyle/>
          <a:p>
            <a:r>
              <a:rPr lang="lv-LV" b="1" dirty="0">
                <a:solidFill>
                  <a:schemeClr val="bg1"/>
                </a:solidFill>
              </a:rPr>
              <a:t>Cita aut</a:t>
            </a:r>
            <a:r>
              <a:rPr lang="lv-LV" b="1" dirty="0"/>
              <a:t>ora inspirēta dzeja</a:t>
            </a:r>
            <a:endParaRPr lang="en-US" b="1" dirty="0"/>
          </a:p>
        </p:txBody>
      </p:sp>
    </p:spTree>
    <p:extLst>
      <p:ext uri="{BB962C8B-B14F-4D97-AF65-F5344CB8AC3E}">
        <p14:creationId xmlns:p14="http://schemas.microsoft.com/office/powerpoint/2010/main" val="1878866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E347E84-B462-4E71-9E49-0C71E8DEC82E}"/>
              </a:ext>
            </a:extLst>
          </p:cNvPr>
          <p:cNvSpPr>
            <a:spLocks noGrp="1"/>
          </p:cNvSpPr>
          <p:nvPr>
            <p:ph type="title"/>
          </p:nvPr>
        </p:nvSpPr>
        <p:spPr>
          <a:xfrm>
            <a:off x="838200" y="135261"/>
            <a:ext cx="10515600" cy="1325563"/>
          </a:xfrm>
        </p:spPr>
        <p:txBody>
          <a:bodyPr/>
          <a:lstStyle/>
          <a:p>
            <a:r>
              <a:rPr lang="lv-LV" dirty="0"/>
              <a:t>Apziņas plūsma, veltījuma dzeja</a:t>
            </a:r>
            <a:endParaRPr lang="en-US" dirty="0"/>
          </a:p>
        </p:txBody>
      </p:sp>
      <p:pic>
        <p:nvPicPr>
          <p:cNvPr id="6" name="Satura vietturis 5">
            <a:extLst>
              <a:ext uri="{FF2B5EF4-FFF2-40B4-BE49-F238E27FC236}">
                <a16:creationId xmlns:a16="http://schemas.microsoft.com/office/drawing/2014/main" id="{3DCC38E4-E14D-4ED4-811F-428AFD447EA2}"/>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3210" t="2832" r="2171" b="33380"/>
          <a:stretch/>
        </p:blipFill>
        <p:spPr>
          <a:xfrm>
            <a:off x="6265750" y="1145915"/>
            <a:ext cx="5310598" cy="4773622"/>
          </a:xfrm>
        </p:spPr>
      </p:pic>
      <p:pic>
        <p:nvPicPr>
          <p:cNvPr id="8" name="Satura vietturis 7">
            <a:extLst>
              <a:ext uri="{FF2B5EF4-FFF2-40B4-BE49-F238E27FC236}">
                <a16:creationId xmlns:a16="http://schemas.microsoft.com/office/drawing/2014/main" id="{292B7A53-32B9-443D-98A0-BDC97C7E461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6272" t="9557" r="4301" b="3413"/>
          <a:stretch/>
        </p:blipFill>
        <p:spPr>
          <a:xfrm rot="10800000">
            <a:off x="1916229" y="1460824"/>
            <a:ext cx="4010023" cy="5175721"/>
          </a:xfrm>
        </p:spPr>
      </p:pic>
    </p:spTree>
    <p:extLst>
      <p:ext uri="{BB962C8B-B14F-4D97-AF65-F5344CB8AC3E}">
        <p14:creationId xmlns:p14="http://schemas.microsoft.com/office/powerpoint/2010/main" val="1669108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739A61F-3D0B-4D84-98D0-EAB5A9B3B590}"/>
              </a:ext>
            </a:extLst>
          </p:cNvPr>
          <p:cNvSpPr>
            <a:spLocks noGrp="1"/>
          </p:cNvSpPr>
          <p:nvPr>
            <p:ph type="title"/>
          </p:nvPr>
        </p:nvSpPr>
        <p:spPr>
          <a:xfrm>
            <a:off x="8515148" y="3194952"/>
            <a:ext cx="2666199" cy="1460500"/>
          </a:xfrm>
        </p:spPr>
        <p:txBody>
          <a:bodyPr>
            <a:normAutofit fontScale="90000"/>
          </a:bodyPr>
          <a:lstStyle/>
          <a:p>
            <a:r>
              <a:rPr lang="en-US" sz="2000" dirty="0">
                <a:hlinkClick r:id="rId2"/>
              </a:rPr>
              <a:t>https://lr1.lsm.lv/lv/raksts/augstak-par-zemi/klasiku-dzejas-tulkojumi-emodzi-valoda-jeb-makslinieces-vikas-ek.a121989</a:t>
            </a:r>
            <a:br>
              <a:rPr lang="lv-LV" sz="2000" dirty="0"/>
            </a:br>
            <a:endParaRPr lang="en-US" sz="2000" dirty="0"/>
          </a:p>
        </p:txBody>
      </p:sp>
      <p:pic>
        <p:nvPicPr>
          <p:cNvPr id="4" name="Satura vietturis 7">
            <a:extLst>
              <a:ext uri="{FF2B5EF4-FFF2-40B4-BE49-F238E27FC236}">
                <a16:creationId xmlns:a16="http://schemas.microsoft.com/office/drawing/2014/main" id="{EA546B49-AA4F-4D93-B080-0E07924EADD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8429"/>
          <a:stretch/>
        </p:blipFill>
        <p:spPr>
          <a:xfrm>
            <a:off x="2136810" y="435790"/>
            <a:ext cx="3426594" cy="5986420"/>
          </a:xfrm>
        </p:spPr>
      </p:pic>
    </p:spTree>
    <p:extLst>
      <p:ext uri="{BB962C8B-B14F-4D97-AF65-F5344CB8AC3E}">
        <p14:creationId xmlns:p14="http://schemas.microsoft.com/office/powerpoint/2010/main" val="2629889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BF30C21-63A0-446A-B7B6-5DEA0CD7A5DB}"/>
              </a:ext>
            </a:extLst>
          </p:cNvPr>
          <p:cNvSpPr>
            <a:spLocks noGrp="1"/>
          </p:cNvSpPr>
          <p:nvPr>
            <p:ph type="title"/>
          </p:nvPr>
        </p:nvSpPr>
        <p:spPr>
          <a:xfrm>
            <a:off x="2085974" y="365126"/>
            <a:ext cx="9267825" cy="654050"/>
          </a:xfrm>
        </p:spPr>
        <p:txBody>
          <a:bodyPr>
            <a:normAutofit fontScale="90000"/>
          </a:bodyPr>
          <a:lstStyle/>
          <a:p>
            <a:r>
              <a:rPr lang="lv-LV" dirty="0" err="1"/>
              <a:t>Emodži</a:t>
            </a:r>
            <a:r>
              <a:rPr lang="lv-LV" dirty="0"/>
              <a:t>  dzeja</a:t>
            </a:r>
            <a:endParaRPr lang="en-US" dirty="0"/>
          </a:p>
        </p:txBody>
      </p:sp>
      <p:pic>
        <p:nvPicPr>
          <p:cNvPr id="8" name="Satura vietturis 7">
            <a:extLst>
              <a:ext uri="{FF2B5EF4-FFF2-40B4-BE49-F238E27FC236}">
                <a16:creationId xmlns:a16="http://schemas.microsoft.com/office/drawing/2014/main" id="{F8CA044E-5CD9-4E87-B9E7-D52AF7A4B68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1637652"/>
            <a:ext cx="5076825" cy="4351338"/>
          </a:xfrm>
        </p:spPr>
      </p:pic>
      <p:pic>
        <p:nvPicPr>
          <p:cNvPr id="10" name="Satura vietturis 9">
            <a:extLst>
              <a:ext uri="{FF2B5EF4-FFF2-40B4-BE49-F238E27FC236}">
                <a16:creationId xmlns:a16="http://schemas.microsoft.com/office/drawing/2014/main" id="{48BD3E6F-23EC-460F-9D36-FCD806C5D373}"/>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28326"/>
          <a:stretch/>
        </p:blipFill>
        <p:spPr>
          <a:xfrm>
            <a:off x="8905875" y="488272"/>
            <a:ext cx="3090118" cy="3939349"/>
          </a:xfrm>
        </p:spPr>
      </p:pic>
      <p:pic>
        <p:nvPicPr>
          <p:cNvPr id="12" name="Attēls 11">
            <a:extLst>
              <a:ext uri="{FF2B5EF4-FFF2-40B4-BE49-F238E27FC236}">
                <a16:creationId xmlns:a16="http://schemas.microsoft.com/office/drawing/2014/main" id="{E37A7051-04D2-4920-931A-EE897CA591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6" r="-343" b="39375"/>
          <a:stretch/>
        </p:blipFill>
        <p:spPr>
          <a:xfrm>
            <a:off x="4996427" y="1302534"/>
            <a:ext cx="3724455" cy="4115758"/>
          </a:xfrm>
          <a:prstGeom prst="rect">
            <a:avLst/>
          </a:prstGeom>
        </p:spPr>
      </p:pic>
      <p:sp>
        <p:nvSpPr>
          <p:cNvPr id="13" name="Taisnstūris 12">
            <a:extLst>
              <a:ext uri="{FF2B5EF4-FFF2-40B4-BE49-F238E27FC236}">
                <a16:creationId xmlns:a16="http://schemas.microsoft.com/office/drawing/2014/main" id="{B9E7239D-0926-4D1E-A10C-398A07DDD53F}"/>
              </a:ext>
            </a:extLst>
          </p:cNvPr>
          <p:cNvSpPr/>
          <p:nvPr/>
        </p:nvSpPr>
        <p:spPr>
          <a:xfrm>
            <a:off x="5540241" y="5701650"/>
            <a:ext cx="6096000" cy="923330"/>
          </a:xfrm>
          <a:prstGeom prst="rect">
            <a:avLst/>
          </a:prstGeom>
        </p:spPr>
        <p:txBody>
          <a:bodyPr>
            <a:spAutoFit/>
          </a:bodyPr>
          <a:lstStyle/>
          <a:p>
            <a:r>
              <a:rPr lang="en-US" dirty="0">
                <a:hlinkClick r:id="rId5"/>
              </a:rPr>
              <a:t>https://lr1.lsm.lv/lv/raksts/augstak-par-zemi/klasiku-dzejas-tulkojumi-emodzi-valoda-jeb-makslinieces-vikas-ek.a121989</a:t>
            </a:r>
            <a:endParaRPr lang="lv-LV" dirty="0"/>
          </a:p>
          <a:p>
            <a:endParaRPr lang="en-US" dirty="0"/>
          </a:p>
        </p:txBody>
      </p:sp>
    </p:spTree>
    <p:extLst>
      <p:ext uri="{BB962C8B-B14F-4D97-AF65-F5344CB8AC3E}">
        <p14:creationId xmlns:p14="http://schemas.microsoft.com/office/powerpoint/2010/main" val="2925646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72074" y="3333749"/>
            <a:ext cx="5871747" cy="2486026"/>
          </a:xfrm>
        </p:spPr>
        <p:txBody>
          <a:bodyPr>
            <a:normAutofit/>
          </a:bodyPr>
          <a:lstStyle/>
          <a:p>
            <a:pPr algn="r"/>
            <a:r>
              <a:rPr lang="lv-LV" dirty="0"/>
              <a:t> </a:t>
            </a:r>
            <a:br>
              <a:rPr lang="lv-LV" dirty="0"/>
            </a:br>
            <a:br>
              <a:rPr lang="lv-LV" dirty="0"/>
            </a:br>
            <a:r>
              <a:rPr lang="lv-LV" sz="2800" dirty="0">
                <a:solidFill>
                  <a:schemeClr val="bg1"/>
                </a:solidFill>
              </a:rPr>
              <a:t> 23.10.2023.</a:t>
            </a:r>
            <a:endParaRPr lang="lv-LV" sz="2800" dirty="0"/>
          </a:p>
        </p:txBody>
      </p:sp>
      <p:sp>
        <p:nvSpPr>
          <p:cNvPr id="3" name="Rectangle 2"/>
          <p:cNvSpPr/>
          <p:nvPr/>
        </p:nvSpPr>
        <p:spPr>
          <a:xfrm>
            <a:off x="2723949" y="2695074"/>
            <a:ext cx="6694371" cy="1446550"/>
          </a:xfrm>
          <a:prstGeom prst="rect">
            <a:avLst/>
          </a:prstGeom>
        </p:spPr>
        <p:txBody>
          <a:bodyPr wrap="square">
            <a:spAutoFit/>
          </a:bodyPr>
          <a:lstStyle/>
          <a:p>
            <a:endParaRPr lang="lv-LV" sz="4400" b="1" i="1" dirty="0">
              <a:solidFill>
                <a:schemeClr val="bg1"/>
              </a:solidFill>
              <a:effectLst>
                <a:outerShdw blurRad="38100" dist="38100" dir="2700000" algn="tl">
                  <a:srgbClr val="000000">
                    <a:alpha val="43137"/>
                  </a:srgbClr>
                </a:outerShdw>
              </a:effectLst>
            </a:endParaRPr>
          </a:p>
          <a:p>
            <a:pPr algn="ctr"/>
            <a:r>
              <a:rPr lang="en-US" sz="4400" b="1" i="1" dirty="0" err="1">
                <a:solidFill>
                  <a:schemeClr val="bg1"/>
                </a:solidFill>
                <a:effectLst>
                  <a:outerShdw blurRad="38100" dist="38100" dir="2700000" algn="tl">
                    <a:srgbClr val="000000">
                      <a:alpha val="43137"/>
                    </a:srgbClr>
                  </a:outerShdw>
                </a:effectLst>
              </a:rPr>
              <a:t>Paldies</a:t>
            </a:r>
            <a:r>
              <a:rPr lang="en-US" sz="4400" b="1" i="1" dirty="0">
                <a:solidFill>
                  <a:schemeClr val="bg1"/>
                </a:solidFill>
                <a:effectLst>
                  <a:outerShdw blurRad="38100" dist="38100" dir="2700000" algn="tl">
                    <a:srgbClr val="000000">
                      <a:alpha val="43137"/>
                    </a:srgbClr>
                  </a:outerShdw>
                </a:effectLst>
              </a:rPr>
              <a:t> par </a:t>
            </a:r>
            <a:r>
              <a:rPr lang="en-US" sz="4400" b="1" i="1" dirty="0" err="1">
                <a:solidFill>
                  <a:schemeClr val="bg1"/>
                </a:solidFill>
                <a:effectLst>
                  <a:outerShdw blurRad="38100" dist="38100" dir="2700000" algn="tl">
                    <a:srgbClr val="000000">
                      <a:alpha val="43137"/>
                    </a:srgbClr>
                  </a:outerShdw>
                </a:effectLst>
              </a:rPr>
              <a:t>uzmanību</a:t>
            </a:r>
            <a:r>
              <a:rPr lang="en-US" sz="4400" b="1" i="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513329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br>
              <a:rPr lang="lv-LV" b="1" dirty="0"/>
            </a:br>
            <a:br>
              <a:rPr lang="lv-LV" b="1" dirty="0"/>
            </a:br>
            <a:r>
              <a:rPr lang="lv-LV" sz="5400" b="1" dirty="0"/>
              <a:t>Dzeja elpo </a:t>
            </a:r>
            <a:br>
              <a:rPr lang="lv-LV" b="1" dirty="0"/>
            </a:br>
            <a:r>
              <a:rPr lang="lv-LV" b="1" dirty="0"/>
              <a:t>Dzejas dienas ģimnāzijā 2023</a:t>
            </a:r>
            <a:br>
              <a:rPr lang="lv-LV" sz="1800" b="1" dirty="0"/>
            </a:br>
            <a:endParaRPr lang="en-US" sz="1800" b="1" dirty="0"/>
          </a:p>
        </p:txBody>
      </p:sp>
      <p:sp>
        <p:nvSpPr>
          <p:cNvPr id="3" name="Satura vietturis 2"/>
          <p:cNvSpPr>
            <a:spLocks noGrp="1"/>
          </p:cNvSpPr>
          <p:nvPr>
            <p:ph sz="half" idx="1"/>
          </p:nvPr>
        </p:nvSpPr>
        <p:spPr>
          <a:xfrm>
            <a:off x="838199" y="1825625"/>
            <a:ext cx="9486531" cy="4351338"/>
          </a:xfrm>
        </p:spPr>
        <p:txBody>
          <a:bodyPr>
            <a:normAutofit fontScale="85000" lnSpcReduction="20000"/>
          </a:bodyPr>
          <a:lstStyle/>
          <a:p>
            <a:pPr marL="0" indent="0">
              <a:buNone/>
            </a:pPr>
            <a:endParaRPr lang="lv-LV" dirty="0"/>
          </a:p>
          <a:p>
            <a:pPr marL="0" indent="0">
              <a:buNone/>
            </a:pPr>
            <a:endParaRPr lang="lv-LV" dirty="0"/>
          </a:p>
          <a:p>
            <a:pPr marL="0" indent="0">
              <a:buNone/>
            </a:pPr>
            <a:endParaRPr lang="lv-LV" dirty="0"/>
          </a:p>
          <a:p>
            <a:pPr marL="0" indent="0">
              <a:buNone/>
            </a:pPr>
            <a:endParaRPr lang="lv-LV" dirty="0"/>
          </a:p>
          <a:p>
            <a:pPr marL="0" indent="0">
              <a:buNone/>
            </a:pPr>
            <a:endParaRPr lang="lv-LV" dirty="0"/>
          </a:p>
          <a:p>
            <a:pPr marL="0" indent="0">
              <a:buNone/>
            </a:pPr>
            <a:endParaRPr lang="lv-LV" dirty="0"/>
          </a:p>
          <a:p>
            <a:pPr marL="0" indent="0">
              <a:buNone/>
            </a:pPr>
            <a:endParaRPr lang="lv-LV" dirty="0"/>
          </a:p>
          <a:p>
            <a:pPr marL="0" indent="0">
              <a:buNone/>
            </a:pPr>
            <a:endParaRPr lang="lv-LV" dirty="0"/>
          </a:p>
          <a:p>
            <a:pPr marL="0" indent="0">
              <a:buNone/>
            </a:pPr>
            <a:r>
              <a:rPr lang="lv-LV" dirty="0"/>
              <a:t>Dzeja ir priekos un bēdās, mierā un karā, nomodā un sapnī, </a:t>
            </a:r>
          </a:p>
          <a:p>
            <a:pPr marL="0" indent="0">
              <a:buNone/>
            </a:pPr>
            <a:r>
              <a:rPr lang="lv-LV" dirty="0"/>
              <a:t>Pavasarī un rudenī, </a:t>
            </a:r>
            <a:r>
              <a:rPr lang="lv-LV" dirty="0" err="1"/>
              <a:t>ieelpā</a:t>
            </a:r>
            <a:r>
              <a:rPr lang="lv-LV" dirty="0"/>
              <a:t> un izelpā,</a:t>
            </a:r>
          </a:p>
          <a:p>
            <a:pPr marL="0" indent="0">
              <a:buNone/>
            </a:pPr>
            <a:r>
              <a:rPr lang="lv-LV" dirty="0"/>
              <a:t>Dzeja elpo ar tevi.</a:t>
            </a:r>
          </a:p>
        </p:txBody>
      </p:sp>
      <p:pic>
        <p:nvPicPr>
          <p:cNvPr id="5" name="Attēls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007377" y="2063377"/>
            <a:ext cx="2177246" cy="29029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v-LV" sz="1800" b="1" dirty="0"/>
              <a:t>10. klašu skolēni meklēja atslēgu savas būtības, izjūtu un emociju atklāsmei kāda latviešu autora dzejā, veidoja kolāžu, prezentēja klasesbiedriem, tā daudz labāk iepazīstot cits citu. Joprojām aktuāls ir A. Čaks, I. Ziedonis, O. Vācietis, K. Skujenieks, K. Elsbergs, arī romantiķi J. Ziemeļnieks, J. </a:t>
            </a:r>
            <a:r>
              <a:rPr lang="lv-LV" sz="1800" b="1" dirty="0" err="1"/>
              <a:t>Poruks</a:t>
            </a:r>
            <a:r>
              <a:rPr lang="lv-LV" sz="1800" b="1" dirty="0"/>
              <a:t>. Citi sev tuvas rindas saskatīja A. Skujiņas, E. Veidenbauma, Aspazijas un G. Rača dzejā.</a:t>
            </a:r>
            <a:br>
              <a:rPr lang="lv-LV" sz="1800" b="1" dirty="0"/>
            </a:br>
            <a:endParaRPr lang="en-US" sz="1800" b="1" dirty="0"/>
          </a:p>
        </p:txBody>
      </p:sp>
      <p:pic>
        <p:nvPicPr>
          <p:cNvPr id="6" name="Content Placeholder 5" descr="WhatsApp Image 2023-10-16 at 08.52.44 (1).jpeg"/>
          <p:cNvPicPr>
            <a:picLocks noGrp="1" noChangeAspect="1"/>
          </p:cNvPicPr>
          <p:nvPr>
            <p:ph sz="half" idx="2"/>
          </p:nvPr>
        </p:nvPicPr>
        <p:blipFill>
          <a:blip r:embed="rId2" cstate="print"/>
          <a:stretch>
            <a:fillRect/>
          </a:stretch>
        </p:blipFill>
        <p:spPr>
          <a:xfrm>
            <a:off x="7140773" y="1540045"/>
            <a:ext cx="3343020" cy="4457360"/>
          </a:xfrm>
        </p:spPr>
      </p:pic>
      <p:pic>
        <p:nvPicPr>
          <p:cNvPr id="1026" name="Picture 2"/>
          <p:cNvPicPr>
            <a:picLocks noGrp="1" noChangeAspect="1" noChangeArrowheads="1"/>
          </p:cNvPicPr>
          <p:nvPr>
            <p:ph sz="half" idx="1"/>
          </p:nvPr>
        </p:nvPicPr>
        <p:blipFill>
          <a:blip r:embed="rId3" cstate="print"/>
          <a:srcRect/>
          <a:stretch>
            <a:fillRect/>
          </a:stretch>
        </p:blipFill>
        <p:spPr bwMode="auto">
          <a:xfrm>
            <a:off x="838200" y="1487035"/>
            <a:ext cx="6000750" cy="4457359"/>
          </a:xfrm>
          <a:prstGeom prst="rect">
            <a:avLst/>
          </a:prstGeom>
          <a:noFill/>
          <a:ln w="9525">
            <a:noFill/>
            <a:miter lim="800000"/>
            <a:headEnd/>
            <a:tailEnd/>
          </a:ln>
        </p:spPr>
      </p:pic>
    </p:spTree>
    <p:extLst>
      <p:ext uri="{BB962C8B-B14F-4D97-AF65-F5344CB8AC3E}">
        <p14:creationId xmlns:p14="http://schemas.microsoft.com/office/powerpoint/2010/main" val="2923428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60500"/>
          </a:xfrm>
        </p:spPr>
        <p:txBody>
          <a:bodyPr>
            <a:normAutofit fontScale="90000"/>
          </a:bodyPr>
          <a:lstStyle/>
          <a:p>
            <a:r>
              <a:rPr lang="lv-LV" dirty="0"/>
              <a:t>Lasīšana mūs ved uz labo! </a:t>
            </a:r>
            <a:br>
              <a:rPr lang="lv-LV" dirty="0"/>
            </a:br>
            <a:r>
              <a:rPr lang="lv-LV" dirty="0"/>
              <a:t>Lasīšana mūs uzlabo!</a:t>
            </a:r>
            <a:br>
              <a:rPr lang="lv-LV" dirty="0"/>
            </a:br>
            <a:endParaRPr lang="en-US" dirty="0"/>
          </a:p>
        </p:txBody>
      </p:sp>
      <p:pic>
        <p:nvPicPr>
          <p:cNvPr id="5" name="Content Placeholder 4" descr="WhatsApp Image 2023-10-16 at 08.52.44 (2).jpeg"/>
          <p:cNvPicPr>
            <a:picLocks noGrp="1" noChangeAspect="1"/>
          </p:cNvPicPr>
          <p:nvPr>
            <p:ph sz="half" idx="1"/>
          </p:nvPr>
        </p:nvPicPr>
        <p:blipFill>
          <a:blip r:embed="rId2" cstate="print"/>
          <a:stretch>
            <a:fillRect/>
          </a:stretch>
        </p:blipFill>
        <p:spPr>
          <a:xfrm>
            <a:off x="1556742" y="1504950"/>
            <a:ext cx="3504010" cy="4672013"/>
          </a:xfrm>
        </p:spPr>
      </p:pic>
      <p:pic>
        <p:nvPicPr>
          <p:cNvPr id="6" name="Content Placeholder 5" descr="WhatsApp Image 2023-10-16 at 08.52.44 (3).jpeg"/>
          <p:cNvPicPr>
            <a:picLocks noGrp="1" noChangeAspect="1"/>
          </p:cNvPicPr>
          <p:nvPr>
            <p:ph sz="half" idx="2"/>
          </p:nvPr>
        </p:nvPicPr>
        <p:blipFill>
          <a:blip r:embed="rId3" cstate="print"/>
          <a:stretch>
            <a:fillRect/>
          </a:stretch>
        </p:blipFill>
        <p:spPr>
          <a:xfrm>
            <a:off x="7131247" y="247650"/>
            <a:ext cx="4446985" cy="592931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65126"/>
            <a:ext cx="10439400" cy="654050"/>
          </a:xfrm>
        </p:spPr>
        <p:txBody>
          <a:bodyPr>
            <a:normAutofit fontScale="90000"/>
          </a:bodyPr>
          <a:lstStyle/>
          <a:p>
            <a:r>
              <a:rPr lang="lv-LV" dirty="0"/>
              <a:t>Atklāsme, radītprieks, uzstāšanās, saliedētība</a:t>
            </a:r>
            <a:endParaRPr lang="en-US" dirty="0"/>
          </a:p>
        </p:txBody>
      </p:sp>
      <p:pic>
        <p:nvPicPr>
          <p:cNvPr id="6" name="Content Placeholder 5" descr="WhatsApp Image 2023-10-16 at 08.53.26.jpeg"/>
          <p:cNvPicPr>
            <a:picLocks noGrp="1" noChangeAspect="1"/>
          </p:cNvPicPr>
          <p:nvPr>
            <p:ph sz="half" idx="1"/>
          </p:nvPr>
        </p:nvPicPr>
        <p:blipFill>
          <a:blip r:embed="rId2" cstate="print"/>
          <a:stretch>
            <a:fillRect/>
          </a:stretch>
        </p:blipFill>
        <p:spPr>
          <a:xfrm>
            <a:off x="838200" y="2370138"/>
            <a:ext cx="5362575" cy="4021931"/>
          </a:xfrm>
        </p:spPr>
      </p:pic>
      <p:pic>
        <p:nvPicPr>
          <p:cNvPr id="2050" name="Picture 2"/>
          <p:cNvPicPr>
            <a:picLocks noGrp="1" noChangeAspect="1" noChangeArrowheads="1"/>
          </p:cNvPicPr>
          <p:nvPr>
            <p:ph sz="half" idx="2"/>
          </p:nvPr>
        </p:nvPicPr>
        <p:blipFill rotWithShape="1">
          <a:blip r:embed="rId3" cstate="print"/>
          <a:srcRect l="5546" r="5753"/>
          <a:stretch/>
        </p:blipFill>
        <p:spPr bwMode="auto">
          <a:xfrm rot="16200000">
            <a:off x="7193759" y="165625"/>
            <a:ext cx="3946787" cy="5932754"/>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WhatsApp Image 2023-10-16 at 08.52.43.jpeg"/>
          <p:cNvPicPr>
            <a:picLocks noGrp="1" noChangeAspect="1"/>
          </p:cNvPicPr>
          <p:nvPr>
            <p:ph sz="half" idx="2"/>
          </p:nvPr>
        </p:nvPicPr>
        <p:blipFill>
          <a:blip r:embed="rId2" cstate="print"/>
          <a:stretch>
            <a:fillRect/>
          </a:stretch>
        </p:blipFill>
        <p:spPr>
          <a:xfrm rot="16200000">
            <a:off x="6410788" y="707960"/>
            <a:ext cx="5003402" cy="6671202"/>
          </a:xfrm>
        </p:spPr>
      </p:pic>
      <p:sp>
        <p:nvSpPr>
          <p:cNvPr id="7" name="Teksta vietturis 6">
            <a:extLst>
              <a:ext uri="{FF2B5EF4-FFF2-40B4-BE49-F238E27FC236}">
                <a16:creationId xmlns:a16="http://schemas.microsoft.com/office/drawing/2014/main" id="{E4DB3E5C-8197-43EA-AB32-8199B6164CFC}"/>
              </a:ext>
            </a:extLst>
          </p:cNvPr>
          <p:cNvSpPr>
            <a:spLocks noGrp="1"/>
          </p:cNvSpPr>
          <p:nvPr>
            <p:ph type="body" sz="quarter" idx="3"/>
          </p:nvPr>
        </p:nvSpPr>
        <p:spPr>
          <a:xfrm>
            <a:off x="6172200" y="571501"/>
            <a:ext cx="5183188" cy="819149"/>
          </a:xfrm>
        </p:spPr>
        <p:txBody>
          <a:bodyPr>
            <a:noAutofit/>
          </a:bodyPr>
          <a:lstStyle/>
          <a:p>
            <a:r>
              <a:rPr lang="lv-LV" sz="3600" i="1" dirty="0">
                <a:effectLst>
                  <a:outerShdw blurRad="38100" dist="38100" dir="2700000" algn="tl">
                    <a:srgbClr val="000000">
                      <a:alpha val="43137"/>
                    </a:srgbClr>
                  </a:outerShdw>
                </a:effectLst>
              </a:rPr>
              <a:t>Skolēnu sniegtā atgriezeniskā saite</a:t>
            </a:r>
            <a:endParaRPr lang="en-US" sz="3600" i="1" dirty="0">
              <a:effectLst>
                <a:outerShdw blurRad="38100" dist="38100" dir="2700000" algn="tl">
                  <a:srgbClr val="000000">
                    <a:alpha val="43137"/>
                  </a:srgbClr>
                </a:outerShdw>
              </a:effectLst>
            </a:endParaRPr>
          </a:p>
        </p:txBody>
      </p:sp>
      <p:pic>
        <p:nvPicPr>
          <p:cNvPr id="10" name="Content Placeholder 9" descr="WhatsApp Image 2023-10-16 at 08.52.44.jpeg"/>
          <p:cNvPicPr>
            <a:picLocks noGrp="1" noChangeAspect="1"/>
          </p:cNvPicPr>
          <p:nvPr>
            <p:ph sz="quarter" idx="4"/>
          </p:nvPr>
        </p:nvPicPr>
        <p:blipFill>
          <a:blip r:embed="rId3" cstate="print"/>
          <a:stretch>
            <a:fillRect/>
          </a:stretch>
        </p:blipFill>
        <p:spPr>
          <a:xfrm>
            <a:off x="907257" y="315912"/>
            <a:ext cx="4669631" cy="6226175"/>
          </a:xfrm>
        </p:spPr>
      </p:pic>
    </p:spTree>
    <p:extLst>
      <p:ext uri="{BB962C8B-B14F-4D97-AF65-F5344CB8AC3E}">
        <p14:creationId xmlns:p14="http://schemas.microsoft.com/office/powerpoint/2010/main" val="2335496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atura vietturis 6" descr="Po5BCRFdcKCYobsMhur7k7MHChzmAC21cX47EP2J.pdf - Adobe Acrobat Reader (32-bit)">
            <a:extLst>
              <a:ext uri="{FF2B5EF4-FFF2-40B4-BE49-F238E27FC236}">
                <a16:creationId xmlns:a16="http://schemas.microsoft.com/office/drawing/2014/main" id="{DCCAE7A1-04B1-4286-BAE7-06E06FEFEA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757" t="19291" r="7516" b="10617"/>
          <a:stretch/>
        </p:blipFill>
        <p:spPr>
          <a:xfrm>
            <a:off x="2171700" y="293493"/>
            <a:ext cx="7543800" cy="4215675"/>
          </a:xfrm>
        </p:spPr>
      </p:pic>
      <p:pic>
        <p:nvPicPr>
          <p:cNvPr id="9" name="Attēls 8" descr="Po5BCRFdcKCYobsMhur7k7MHChzmAC21cX47EP2J.pdf - Adobe Acrobat Reader (32-bit)">
            <a:extLst>
              <a:ext uri="{FF2B5EF4-FFF2-40B4-BE49-F238E27FC236}">
                <a16:creationId xmlns:a16="http://schemas.microsoft.com/office/drawing/2014/main" id="{F5E77EA4-9402-483A-B0B9-B84BCD1534AB}"/>
              </a:ext>
            </a:extLst>
          </p:cNvPr>
          <p:cNvPicPr>
            <a:picLocks noChangeAspect="1"/>
          </p:cNvPicPr>
          <p:nvPr/>
        </p:nvPicPr>
        <p:blipFill rotWithShape="1">
          <a:blip r:embed="rId3">
            <a:extLst>
              <a:ext uri="{28A0092B-C50C-407E-A947-70E740481C1C}">
                <a14:useLocalDpi xmlns:a14="http://schemas.microsoft.com/office/drawing/2010/main" val="0"/>
              </a:ext>
            </a:extLst>
          </a:blip>
          <a:srcRect l="26875" t="20538" r="11133" b="38960"/>
          <a:stretch/>
        </p:blipFill>
        <p:spPr>
          <a:xfrm>
            <a:off x="2628900" y="4270374"/>
            <a:ext cx="6700836" cy="2294133"/>
          </a:xfrm>
          <a:prstGeom prst="rect">
            <a:avLst/>
          </a:prstGeom>
        </p:spPr>
      </p:pic>
    </p:spTree>
    <p:extLst>
      <p:ext uri="{BB962C8B-B14F-4D97-AF65-F5344CB8AC3E}">
        <p14:creationId xmlns:p14="http://schemas.microsoft.com/office/powerpoint/2010/main" val="4001699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Audio 2023-10-16 at 18.20.47">
            <a:hlinkClick r:id="" action="ppaction://media"/>
            <a:extLst>
              <a:ext uri="{FF2B5EF4-FFF2-40B4-BE49-F238E27FC236}">
                <a16:creationId xmlns:a16="http://schemas.microsoft.com/office/drawing/2014/main" id="{4BF2493B-E6A6-4733-8834-8D3BEA9EBC9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38275" y="317500"/>
            <a:ext cx="609600" cy="609600"/>
          </a:xfrm>
        </p:spPr>
      </p:pic>
      <p:pic>
        <p:nvPicPr>
          <p:cNvPr id="5" name="Content Placeholder 5" descr="WhatsApp Image 2023-10-17 at 23.15.55 (1).jpeg">
            <a:extLst>
              <a:ext uri="{FF2B5EF4-FFF2-40B4-BE49-F238E27FC236}">
                <a16:creationId xmlns:a16="http://schemas.microsoft.com/office/drawing/2014/main" id="{C53E2865-B10E-43D7-B429-D2CCF2D6841D}"/>
              </a:ext>
            </a:extLst>
          </p:cNvPr>
          <p:cNvPicPr>
            <a:picLocks noGrp="1" noChangeAspect="1"/>
          </p:cNvPicPr>
          <p:nvPr>
            <p:ph sz="half" idx="2"/>
          </p:nvPr>
        </p:nvPicPr>
        <p:blipFill rotWithShape="1">
          <a:blip r:embed="rId5" cstate="print"/>
          <a:srcRect l="11752" t="6787" r="11589" b="31121"/>
          <a:stretch/>
        </p:blipFill>
        <p:spPr>
          <a:xfrm>
            <a:off x="1206887" y="1247618"/>
            <a:ext cx="4958766" cy="5292882"/>
          </a:xfrm>
        </p:spPr>
      </p:pic>
      <p:pic>
        <p:nvPicPr>
          <p:cNvPr id="6" name="Attēls 5">
            <a:extLst>
              <a:ext uri="{FF2B5EF4-FFF2-40B4-BE49-F238E27FC236}">
                <a16:creationId xmlns:a16="http://schemas.microsoft.com/office/drawing/2014/main" id="{39260E70-4C21-490D-BECE-B6D58532C99A}"/>
              </a:ext>
            </a:extLst>
          </p:cNvPr>
          <p:cNvPicPr>
            <a:picLocks noChangeAspect="1"/>
          </p:cNvPicPr>
          <p:nvPr/>
        </p:nvPicPr>
        <p:blipFill>
          <a:blip r:embed="rId6"/>
          <a:stretch>
            <a:fillRect/>
          </a:stretch>
        </p:blipFill>
        <p:spPr>
          <a:xfrm>
            <a:off x="6599479" y="180975"/>
            <a:ext cx="5382971" cy="5559556"/>
          </a:xfrm>
          <a:prstGeom prst="rect">
            <a:avLst/>
          </a:prstGeom>
        </p:spPr>
      </p:pic>
      <p:pic>
        <p:nvPicPr>
          <p:cNvPr id="7" name="Attēls 6">
            <a:extLst>
              <a:ext uri="{FF2B5EF4-FFF2-40B4-BE49-F238E27FC236}">
                <a16:creationId xmlns:a16="http://schemas.microsoft.com/office/drawing/2014/main" id="{5FCB3847-BA69-46DB-9AFF-224DAF2B0D6E}"/>
              </a:ext>
            </a:extLst>
          </p:cNvPr>
          <p:cNvPicPr>
            <a:picLocks noChangeAspect="1"/>
          </p:cNvPicPr>
          <p:nvPr/>
        </p:nvPicPr>
        <p:blipFill>
          <a:blip r:embed="rId7"/>
          <a:stretch>
            <a:fillRect/>
          </a:stretch>
        </p:blipFill>
        <p:spPr>
          <a:xfrm>
            <a:off x="1179735" y="1114281"/>
            <a:ext cx="5207685" cy="5559556"/>
          </a:xfrm>
          <a:prstGeom prst="rect">
            <a:avLst/>
          </a:prstGeom>
        </p:spPr>
      </p:pic>
    </p:spTree>
    <p:extLst>
      <p:ext uri="{BB962C8B-B14F-4D97-AF65-F5344CB8AC3E}">
        <p14:creationId xmlns:p14="http://schemas.microsoft.com/office/powerpoint/2010/main" val="29284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645" y="0"/>
            <a:ext cx="5143500" cy="6858000"/>
          </a:xfrm>
          <a:prstGeom prst="rect">
            <a:avLst/>
          </a:prstGeom>
        </p:spPr>
      </p:pic>
      <p:pic>
        <p:nvPicPr>
          <p:cNvPr id="5" name="Attēls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024" y="79899"/>
            <a:ext cx="4424409" cy="5899212"/>
          </a:xfrm>
          <a:prstGeom prst="rect">
            <a:avLst/>
          </a:prstGeom>
        </p:spPr>
      </p:pic>
    </p:spTree>
    <p:extLst>
      <p:ext uri="{BB962C8B-B14F-4D97-AF65-F5344CB8AC3E}">
        <p14:creationId xmlns:p14="http://schemas.microsoft.com/office/powerpoint/2010/main" val="5681017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s" ma:contentTypeID="0x0101008311A6052A2BF64295C9869E652C5C84" ma:contentTypeVersion="9" ma:contentTypeDescription="Izveidot jaunu dokumentu." ma:contentTypeScope="" ma:versionID="4cd175b084c4bc072e438cce2ee84641">
  <xsd:schema xmlns:xsd="http://www.w3.org/2001/XMLSchema" xmlns:xs="http://www.w3.org/2001/XMLSchema" xmlns:p="http://schemas.microsoft.com/office/2006/metadata/properties" xmlns:ns2="f70fc19d-c1b7-4f6e-919c-f1b3e296c4c2" targetNamespace="http://schemas.microsoft.com/office/2006/metadata/properties" ma:root="true" ma:fieldsID="de15605fb0b1f903eb8e79440264fd5d" ns2:_="">
    <xsd:import namespace="f70fc19d-c1b7-4f6e-919c-f1b3e296c4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0fc19d-c1b7-4f6e-919c-f1b3e296c4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28C2502-AD7E-4B33-831A-F0F41F437C88}">
  <ds:schemaRefs>
    <ds:schemaRef ds:uri="http://schemas.microsoft.com/sharepoint/v3/contenttype/forms"/>
  </ds:schemaRefs>
</ds:datastoreItem>
</file>

<file path=customXml/itemProps2.xml><?xml version="1.0" encoding="utf-8"?>
<ds:datastoreItem xmlns:ds="http://schemas.openxmlformats.org/officeDocument/2006/customXml" ds:itemID="{26843755-93C3-4C59-A742-67E648B013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0fc19d-c1b7-4f6e-919c-f1b3e296c4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ECD24F-3D84-4589-A7EF-95908E48A451}">
  <ds:schemaRefs>
    <ds:schemaRef ds:uri="http://www.w3.org/XML/1998/namespace"/>
    <ds:schemaRef ds:uri="http://schemas.microsoft.com/office/2006/documentManagement/types"/>
    <ds:schemaRef ds:uri="http://purl.org/dc/elements/1.1/"/>
    <ds:schemaRef ds:uri="http://schemas.microsoft.com/office/infopath/2007/PartnerControls"/>
    <ds:schemaRef ds:uri="http://purl.org/dc/dcmitype/"/>
    <ds:schemaRef ds:uri="http://purl.org/dc/terms/"/>
    <ds:schemaRef ds:uri="http://schemas.openxmlformats.org/package/2006/metadata/core-properties"/>
    <ds:schemaRef ds:uri="f70fc19d-c1b7-4f6e-919c-f1b3e296c4c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214</TotalTime>
  <Words>235</Words>
  <Application>Microsoft Office PowerPoint</Application>
  <PresentationFormat>Platekrāna</PresentationFormat>
  <Paragraphs>30</Paragraphs>
  <Slides>17</Slides>
  <Notes>2</Notes>
  <HiddenSlides>0</HiddenSlides>
  <MMClips>1</MMClips>
  <ScaleCrop>false</ScaleCrop>
  <HeadingPairs>
    <vt:vector size="6" baseType="variant">
      <vt:variant>
        <vt:lpstr>Lietotie fonti</vt:lpstr>
      </vt:variant>
      <vt:variant>
        <vt:i4>3</vt:i4>
      </vt:variant>
      <vt:variant>
        <vt:lpstr>Dizains</vt:lpstr>
      </vt:variant>
      <vt:variant>
        <vt:i4>1</vt:i4>
      </vt:variant>
      <vt:variant>
        <vt:lpstr>Slaidu virsraksti</vt:lpstr>
      </vt:variant>
      <vt:variant>
        <vt:i4>17</vt:i4>
      </vt:variant>
    </vt:vector>
  </HeadingPairs>
  <TitlesOfParts>
    <vt:vector size="21" baseType="lpstr">
      <vt:lpstr>Arial</vt:lpstr>
      <vt:lpstr>Calibri</vt:lpstr>
      <vt:lpstr>Calibri Light</vt:lpstr>
      <vt:lpstr>Office Theme</vt:lpstr>
      <vt:lpstr> Irēna Prikule, Indra Gailīte, Rēzeknes Valsts 1. ģimnāzijas skolotājas </vt:lpstr>
      <vt:lpstr>  Dzeja elpo  Dzejas dienas ģimnāzijā 2023 </vt:lpstr>
      <vt:lpstr>10. klašu skolēni meklēja atslēgu savas būtības, izjūtu un emociju atklāsmei kāda latviešu autora dzejā, veidoja kolāžu, prezentēja klasesbiedriem, tā daudz labāk iepazīstot cits citu. Joprojām aktuāls ir A. Čaks, I. Ziedonis, O. Vācietis, K. Skujenieks, K. Elsbergs, arī romantiķi J. Ziemeļnieks, J. Poruks. Citi sev tuvas rindas saskatīja A. Skujiņas, E. Veidenbauma, Aspazijas un G. Rača dzejā. </vt:lpstr>
      <vt:lpstr>Lasīšana mūs ved uz labo!  Lasīšana mūs uzlabo! </vt:lpstr>
      <vt:lpstr>Atklāsme, radītprieks, uzstāšanās, saliedētība</vt:lpstr>
      <vt:lpstr>PowerPoint prezentācija</vt:lpstr>
      <vt:lpstr>PowerPoint prezentācija</vt:lpstr>
      <vt:lpstr>PowerPoint prezentācija</vt:lpstr>
      <vt:lpstr>PowerPoint prezentācija</vt:lpstr>
      <vt:lpstr>PowerPoint prezentācija</vt:lpstr>
      <vt:lpstr>Dzejas analīze  vai pārradīšana? </vt:lpstr>
      <vt:lpstr>Grāmatdzeja</vt:lpstr>
      <vt:lpstr>Cita autora inspirēta dzeja</vt:lpstr>
      <vt:lpstr>Apziņas plūsma, veltījuma dzeja</vt:lpstr>
      <vt:lpstr>https://lr1.lsm.lv/lv/raksts/augstak-par-zemi/klasiku-dzejas-tulkojumi-emodzi-valoda-jeb-makslinieces-vikas-ek.a121989 </vt:lpstr>
      <vt:lpstr>Emodži  dzeja</vt:lpstr>
      <vt:lpstr>    23.10.2023.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Irēna Prikule, Indra Gailīte, Rēzeknes Valsts 1. ģimnāzijas skolotājas</dc:title>
  <dc:creator>Indra Gailīte</dc:creator>
  <cp:lastModifiedBy>Anita Deksne</cp:lastModifiedBy>
  <cp:revision>11</cp:revision>
  <dcterms:created xsi:type="dcterms:W3CDTF">2023-10-18T08:32:04Z</dcterms:created>
  <dcterms:modified xsi:type="dcterms:W3CDTF">2023-11-06T08:50:10Z</dcterms:modified>
</cp:coreProperties>
</file>