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58" r:id="rId3"/>
    <p:sldId id="259" r:id="rId4"/>
    <p:sldId id="260" r:id="rId5"/>
    <p:sldId id="264" r:id="rId6"/>
    <p:sldId id="261" r:id="rId7"/>
    <p:sldId id="273" r:id="rId8"/>
    <p:sldId id="263" r:id="rId9"/>
    <p:sldId id="266" r:id="rId10"/>
    <p:sldId id="265" r:id="rId11"/>
    <p:sldId id="268" r:id="rId12"/>
    <p:sldId id="271" r:id="rId13"/>
    <p:sldId id="269"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8F979-BD80-44DE-9F1B-F7C1EE42DF2C}" type="datetimeFigureOut">
              <a:rPr lang="en-US" smtClean="0"/>
              <a:t>17-Mar-23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BDE60-FD00-4970-ADDA-9CDEE6285FE7}" type="slidenum">
              <a:rPr lang="en-US" smtClean="0"/>
              <a:t>‹#›</a:t>
            </a:fld>
            <a:endParaRPr lang="en-US"/>
          </a:p>
        </p:txBody>
      </p:sp>
    </p:spTree>
    <p:extLst>
      <p:ext uri="{BB962C8B-B14F-4D97-AF65-F5344CB8AC3E}">
        <p14:creationId xmlns:p14="http://schemas.microsoft.com/office/powerpoint/2010/main" val="57633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 noProof="0" dirty="0"/>
          </a:p>
        </p:txBody>
      </p:sp>
      <p:sp>
        <p:nvSpPr>
          <p:cNvPr id="4" name="Slide Number Placeholder 3"/>
          <p:cNvSpPr>
            <a:spLocks noGrp="1"/>
          </p:cNvSpPr>
          <p:nvPr>
            <p:ph type="sldNum" sz="quarter" idx="10"/>
          </p:nvPr>
        </p:nvSpPr>
        <p:spPr/>
        <p:txBody>
          <a:bodyPr/>
          <a:lstStyle/>
          <a:p>
            <a:fld id="{CF7BDE60-FD00-4970-ADDA-9CDEE6285FE7}" type="slidenum">
              <a:rPr lang="en-US" smtClean="0"/>
              <a:t>5</a:t>
            </a:fld>
            <a:endParaRPr lang="en-US"/>
          </a:p>
        </p:txBody>
      </p:sp>
    </p:spTree>
    <p:extLst>
      <p:ext uri="{BB962C8B-B14F-4D97-AF65-F5344CB8AC3E}">
        <p14:creationId xmlns:p14="http://schemas.microsoft.com/office/powerpoint/2010/main" val="1523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190BEB-9874-4827-BF6A-28D5B027D3A8}" type="datetimeFigureOut">
              <a:rPr lang="en-US" smtClean="0"/>
              <a:t>17-Mar-23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A5A5120-1037-44BC-8B1F-CB69E5FC58C4}"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190BEB-9874-4827-BF6A-28D5B027D3A8}"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190BEB-9874-4827-BF6A-28D5B027D3A8}"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190BEB-9874-4827-BF6A-28D5B027D3A8}"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190BEB-9874-4827-BF6A-28D5B027D3A8}"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A5120-1037-44BC-8B1F-CB69E5FC58C4}"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190BEB-9874-4827-BF6A-28D5B027D3A8}"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190BEB-9874-4827-BF6A-28D5B027D3A8}" type="datetimeFigureOut">
              <a:rPr lang="en-US" smtClean="0"/>
              <a:t>17-Mar-23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190BEB-9874-4827-BF6A-28D5B027D3A8}" type="datetimeFigureOut">
              <a:rPr lang="en-US" smtClean="0"/>
              <a:t>17-Mar-23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F190BEB-9874-4827-BF6A-28D5B027D3A8}" type="datetimeFigureOut">
              <a:rPr lang="en-US" smtClean="0"/>
              <a:t>17-Mar-23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A5120-1037-44BC-8B1F-CB69E5FC58C4}"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190BEB-9874-4827-BF6A-28D5B027D3A8}"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A5120-1037-44BC-8B1F-CB69E5FC58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190BEB-9874-4827-BF6A-28D5B027D3A8}"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A5120-1037-44BC-8B1F-CB69E5FC58C4}"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190BEB-9874-4827-BF6A-28D5B027D3A8}" type="datetimeFigureOut">
              <a:rPr lang="en-US" smtClean="0"/>
              <a:t>17-Mar-23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A5A5120-1037-44BC-8B1F-CB69E5FC58C4}"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ctr"/>
            <a:r>
              <a:rPr lang="lv-LV" sz="2800" dirty="0">
                <a:latin typeface="Calibri" pitchFamily="34" charset="0"/>
              </a:rPr>
              <a:t>Rēzeknes Valsts 1. ģimnāzija</a:t>
            </a:r>
            <a:endParaRPr lang="en-US" sz="2800" dirty="0">
              <a:latin typeface="Calibri" pitchFamily="34" charset="0"/>
            </a:endParaRPr>
          </a:p>
        </p:txBody>
      </p:sp>
      <p:sp>
        <p:nvSpPr>
          <p:cNvPr id="3" name="Content Placeholder 2"/>
          <p:cNvSpPr>
            <a:spLocks noGrp="1"/>
          </p:cNvSpPr>
          <p:nvPr>
            <p:ph idx="1"/>
          </p:nvPr>
        </p:nvSpPr>
        <p:spPr>
          <a:xfrm>
            <a:off x="1403648" y="1556792"/>
            <a:ext cx="7283152" cy="4569371"/>
          </a:xfrm>
        </p:spPr>
        <p:txBody>
          <a:bodyPr>
            <a:normAutofit fontScale="92500" lnSpcReduction="10000"/>
          </a:bodyPr>
          <a:lstStyle/>
          <a:p>
            <a:pPr marL="0" indent="0" algn="ctr">
              <a:buNone/>
            </a:pPr>
            <a:endParaRPr lang="lv-LV" dirty="0">
              <a:latin typeface="Calibri" pitchFamily="34" charset="0"/>
            </a:endParaRPr>
          </a:p>
          <a:p>
            <a:pPr marL="0" indent="0" algn="ctr">
              <a:buNone/>
            </a:pPr>
            <a:endParaRPr lang="lv-LV" dirty="0">
              <a:latin typeface="Calibri" pitchFamily="34" charset="0"/>
            </a:endParaRPr>
          </a:p>
          <a:p>
            <a:pPr marL="0" indent="0" algn="ctr">
              <a:buNone/>
            </a:pPr>
            <a:r>
              <a:rPr lang="lv-LV" b="1" dirty="0" err="1">
                <a:latin typeface="Calibri" pitchFamily="34" charset="0"/>
              </a:rPr>
              <a:t>Starppriekšmetu</a:t>
            </a:r>
            <a:r>
              <a:rPr lang="lv-LV" b="1" dirty="0">
                <a:latin typeface="Calibri" pitchFamily="34" charset="0"/>
              </a:rPr>
              <a:t> saiknes īstenošana un vērtēšana mācību stundās</a:t>
            </a:r>
          </a:p>
          <a:p>
            <a:pPr marL="0" indent="0" algn="ctr">
              <a:buNone/>
            </a:pPr>
            <a:endParaRPr lang="lv-LV" dirty="0">
              <a:latin typeface="Calibri" pitchFamily="34" charset="0"/>
            </a:endParaRPr>
          </a:p>
          <a:p>
            <a:pPr marL="0" indent="0" algn="ctr">
              <a:buNone/>
            </a:pPr>
            <a:endParaRPr lang="lv-LV" dirty="0">
              <a:latin typeface="Calibri" pitchFamily="34" charset="0"/>
            </a:endParaRPr>
          </a:p>
          <a:p>
            <a:pPr marL="0" indent="0" algn="ctr">
              <a:buNone/>
            </a:pPr>
            <a:endParaRPr lang="lv-LV" dirty="0">
              <a:latin typeface="Calibri" pitchFamily="34" charset="0"/>
            </a:endParaRPr>
          </a:p>
          <a:p>
            <a:pPr marL="0" indent="0" algn="ctr">
              <a:buNone/>
            </a:pPr>
            <a:endParaRPr lang="lv-LV" dirty="0">
              <a:latin typeface="Calibri" pitchFamily="34" charset="0"/>
            </a:endParaRPr>
          </a:p>
          <a:p>
            <a:pPr marL="0" indent="0" algn="ctr">
              <a:buNone/>
            </a:pPr>
            <a:r>
              <a:rPr lang="lv-LV" sz="2000">
                <a:latin typeface="Calibri" pitchFamily="34" charset="0"/>
              </a:rPr>
              <a:t>Ilona Lagzdiņa</a:t>
            </a:r>
            <a:endParaRPr lang="lv-LV" sz="20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764704"/>
            <a:ext cx="2520280" cy="54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49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32656"/>
            <a:ext cx="7498080" cy="720080"/>
          </a:xfrm>
        </p:spPr>
        <p:txBody>
          <a:bodyPr>
            <a:noAutofit/>
          </a:bodyPr>
          <a:lstStyle/>
          <a:p>
            <a:pPr algn="ctr">
              <a:lnSpc>
                <a:spcPct val="115000"/>
              </a:lnSpc>
              <a:spcAft>
                <a:spcPts val="600"/>
              </a:spcAft>
            </a:pPr>
            <a:br>
              <a:rPr lang="lv-LV" sz="2000" dirty="0">
                <a:effectLst/>
                <a:latin typeface="Calibri"/>
                <a:ea typeface="Calibri"/>
                <a:cs typeface="Calibri"/>
              </a:rPr>
            </a:br>
            <a:r>
              <a:rPr lang="lv-LV" sz="2000" b="1" dirty="0">
                <a:effectLst/>
                <a:latin typeface="Calibri" pitchFamily="34" charset="0"/>
                <a:ea typeface="Calibri"/>
                <a:cs typeface="Calibri"/>
              </a:rPr>
              <a:t>SLA - Komunikācija un sadarbība</a:t>
            </a:r>
            <a:br>
              <a:rPr lang="en-US" sz="2000" dirty="0">
                <a:effectLst/>
                <a:latin typeface="Calibri"/>
                <a:ea typeface="Calibri"/>
                <a:cs typeface="Calibri"/>
              </a:rPr>
            </a:b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47750263"/>
              </p:ext>
            </p:extLst>
          </p:nvPr>
        </p:nvGraphicFramePr>
        <p:xfrm>
          <a:off x="1115617" y="1412777"/>
          <a:ext cx="7818833" cy="2664296"/>
        </p:xfrm>
        <a:graphic>
          <a:graphicData uri="http://schemas.openxmlformats.org/drawingml/2006/table">
            <a:tbl>
              <a:tblPr>
                <a:tableStyleId>{5C22544A-7EE6-4342-B048-85BDC9FD1C3A}</a:tableStyleId>
              </a:tblPr>
              <a:tblGrid>
                <a:gridCol w="1199054">
                  <a:extLst>
                    <a:ext uri="{9D8B030D-6E8A-4147-A177-3AD203B41FA5}">
                      <a16:colId xmlns:a16="http://schemas.microsoft.com/office/drawing/2014/main" val="20000"/>
                    </a:ext>
                  </a:extLst>
                </a:gridCol>
                <a:gridCol w="1715314">
                  <a:extLst>
                    <a:ext uri="{9D8B030D-6E8A-4147-A177-3AD203B41FA5}">
                      <a16:colId xmlns:a16="http://schemas.microsoft.com/office/drawing/2014/main" val="20001"/>
                    </a:ext>
                  </a:extLst>
                </a:gridCol>
                <a:gridCol w="1690333">
                  <a:extLst>
                    <a:ext uri="{9D8B030D-6E8A-4147-A177-3AD203B41FA5}">
                      <a16:colId xmlns:a16="http://schemas.microsoft.com/office/drawing/2014/main" val="20002"/>
                    </a:ext>
                  </a:extLst>
                </a:gridCol>
                <a:gridCol w="1657026">
                  <a:extLst>
                    <a:ext uri="{9D8B030D-6E8A-4147-A177-3AD203B41FA5}">
                      <a16:colId xmlns:a16="http://schemas.microsoft.com/office/drawing/2014/main" val="20003"/>
                    </a:ext>
                  </a:extLst>
                </a:gridCol>
                <a:gridCol w="1557106">
                  <a:extLst>
                    <a:ext uri="{9D8B030D-6E8A-4147-A177-3AD203B41FA5}">
                      <a16:colId xmlns:a16="http://schemas.microsoft.com/office/drawing/2014/main" val="20004"/>
                    </a:ext>
                  </a:extLst>
                </a:gridCol>
              </a:tblGrid>
              <a:tr h="408658">
                <a:tc>
                  <a:txBody>
                    <a:bodyPr/>
                    <a:lstStyle/>
                    <a:p>
                      <a:pPr marL="0" marR="0" lvl="0" indent="0" algn="just" defTabSz="914400" rtl="0" eaLnBrk="1" fontAlgn="auto" latinLnBrk="0" hangingPunct="1">
                        <a:lnSpc>
                          <a:spcPct val="106000"/>
                        </a:lnSpc>
                        <a:spcBef>
                          <a:spcPts val="0"/>
                        </a:spcBef>
                        <a:spcAft>
                          <a:spcPts val="0"/>
                        </a:spcAft>
                        <a:buClrTx/>
                        <a:buSzTx/>
                        <a:buFontTx/>
                        <a:buNone/>
                        <a:tabLst/>
                        <a:defRPr/>
                      </a:pPr>
                      <a:r>
                        <a:rPr lang="en-US" sz="900" dirty="0">
                          <a:effectLst/>
                        </a:rPr>
                        <a:t> </a:t>
                      </a:r>
                      <a:r>
                        <a:rPr kumimoji="0" lang="lv-LV" sz="900" b="0" i="0" u="none" strike="noStrike" kern="1200" cap="none" spc="0" normalizeH="0" baseline="0" noProof="0" dirty="0">
                          <a:ln>
                            <a:noFill/>
                          </a:ln>
                          <a:solidFill>
                            <a:prstClr val="black"/>
                          </a:solidFill>
                          <a:effectLst/>
                          <a:uLnTx/>
                          <a:uFillTx/>
                          <a:latin typeface="+mn-lt"/>
                          <a:ea typeface="+mn-ea"/>
                          <a:cs typeface="+mn-cs"/>
                        </a:rPr>
                        <a:t>Kritēriji</a:t>
                      </a:r>
                      <a:endParaRPr kumimoji="0" lang="en-US" sz="800" b="0" i="0" u="none" strike="noStrike" kern="1200" cap="none" spc="0" normalizeH="0" baseline="0" noProof="0" dirty="0">
                        <a:ln>
                          <a:noFill/>
                        </a:ln>
                        <a:solidFill>
                          <a:prstClr val="black"/>
                        </a:solidFill>
                        <a:effectLst/>
                        <a:uLnTx/>
                        <a:uFillTx/>
                        <a:latin typeface="Calibri"/>
                        <a:ea typeface="Calibri"/>
                        <a:cs typeface="Calibri"/>
                      </a:endParaRPr>
                    </a:p>
                    <a:p>
                      <a:pPr algn="just">
                        <a:lnSpc>
                          <a:spcPct val="106000"/>
                        </a:lnSpc>
                        <a:spcAft>
                          <a:spcPts val="0"/>
                        </a:spcAft>
                      </a:pPr>
                      <a:endParaRPr lang="en-US" sz="800" dirty="0">
                        <a:effectLst/>
                        <a:latin typeface="Calibri"/>
                        <a:ea typeface="Calibri"/>
                        <a:cs typeface="Calibri"/>
                      </a:endParaRPr>
                    </a:p>
                  </a:txBody>
                  <a:tcPr marL="48967" marR="48967" marT="48967" marB="48967"/>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lv-LV" sz="800" b="0" i="0" u="none" strike="noStrike" kern="1200" cap="none" spc="0" normalizeH="0" baseline="0" noProof="0" dirty="0">
                          <a:ln>
                            <a:noFill/>
                          </a:ln>
                          <a:solidFill>
                            <a:prstClr val="black"/>
                          </a:solidFill>
                          <a:effectLst/>
                          <a:uLnTx/>
                          <a:uFillTx/>
                          <a:latin typeface="+mn-lt"/>
                          <a:ea typeface="+mn-ea"/>
                          <a:cs typeface="+mn-cs"/>
                        </a:rPr>
                        <a:t>4. līmenis (Eksperts)</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algn="ctr">
                        <a:lnSpc>
                          <a:spcPct val="106000"/>
                        </a:lnSpc>
                        <a:spcAft>
                          <a:spcPts val="0"/>
                        </a:spcAft>
                      </a:pPr>
                      <a:endParaRPr lang="en-US" sz="800" dirty="0">
                        <a:effectLst/>
                        <a:latin typeface="Calibri"/>
                        <a:ea typeface="Calibri"/>
                        <a:cs typeface="Calibri"/>
                      </a:endParaRPr>
                    </a:p>
                  </a:txBody>
                  <a:tcPr marL="48967" marR="48967" marT="48967" marB="48967"/>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lv-LV" sz="800" b="0" i="0" u="none" strike="noStrike" kern="1200" cap="none" spc="0" normalizeH="0" baseline="0" noProof="0" dirty="0">
                          <a:ln>
                            <a:noFill/>
                          </a:ln>
                          <a:solidFill>
                            <a:prstClr val="black"/>
                          </a:solidFill>
                          <a:effectLst/>
                          <a:uLnTx/>
                          <a:uFillTx/>
                          <a:latin typeface="+mn-lt"/>
                          <a:ea typeface="+mn-ea"/>
                          <a:cs typeface="+mn-cs"/>
                        </a:rPr>
                        <a:t>3. līmenis (Lietpratējs)</a:t>
                      </a:r>
                    </a:p>
                    <a:p>
                      <a:pPr algn="ctr">
                        <a:lnSpc>
                          <a:spcPct val="106000"/>
                        </a:lnSpc>
                        <a:spcAft>
                          <a:spcPts val="0"/>
                        </a:spcAft>
                      </a:pPr>
                      <a:endParaRPr lang="en-US" sz="800" dirty="0">
                        <a:effectLst/>
                        <a:latin typeface="Calibri"/>
                        <a:ea typeface="Calibri"/>
                        <a:cs typeface="Calibri"/>
                      </a:endParaRPr>
                    </a:p>
                  </a:txBody>
                  <a:tcPr marL="48967" marR="48967" marT="48967" marB="48967"/>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lv-LV" sz="800" b="0" i="0" u="none" strike="noStrike" kern="1200" cap="none" spc="0" normalizeH="0" baseline="0" noProof="0" dirty="0">
                          <a:ln>
                            <a:noFill/>
                          </a:ln>
                          <a:solidFill>
                            <a:prstClr val="black"/>
                          </a:solidFill>
                          <a:effectLst/>
                          <a:uLnTx/>
                          <a:uFillTx/>
                          <a:latin typeface="+mn-lt"/>
                          <a:ea typeface="+mn-ea"/>
                          <a:cs typeface="+mn-cs"/>
                        </a:rPr>
                        <a:t>2. līmenis (Darītājs)</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algn="ctr">
                        <a:lnSpc>
                          <a:spcPct val="106000"/>
                        </a:lnSpc>
                        <a:spcAft>
                          <a:spcPts val="0"/>
                        </a:spcAft>
                      </a:pPr>
                      <a:endParaRPr lang="en-US" sz="800" dirty="0">
                        <a:effectLst/>
                        <a:latin typeface="Calibri"/>
                        <a:ea typeface="Calibri"/>
                        <a:cs typeface="Calibri"/>
                      </a:endParaRPr>
                    </a:p>
                  </a:txBody>
                  <a:tcPr marL="48967" marR="48967" marT="48967" marB="48967"/>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lv-LV" sz="800" b="0" i="0" u="none" strike="noStrike" kern="1200" cap="none" spc="0" normalizeH="0" baseline="0" noProof="0" dirty="0">
                          <a:ln>
                            <a:noFill/>
                          </a:ln>
                          <a:solidFill>
                            <a:prstClr val="black"/>
                          </a:solidFill>
                          <a:effectLst/>
                          <a:uLnTx/>
                          <a:uFillTx/>
                          <a:latin typeface="+mn-lt"/>
                          <a:ea typeface="+mn-ea"/>
                          <a:cs typeface="+mn-cs"/>
                        </a:rPr>
                        <a:t>1. līmenis (Iesācējs)</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algn="ctr">
                        <a:lnSpc>
                          <a:spcPct val="106000"/>
                        </a:lnSpc>
                        <a:spcAft>
                          <a:spcPts val="0"/>
                        </a:spcAft>
                      </a:pPr>
                      <a:endParaRPr lang="en-US" sz="800" dirty="0">
                        <a:effectLst/>
                        <a:latin typeface="Calibri"/>
                        <a:ea typeface="Calibri"/>
                        <a:cs typeface="Calibri"/>
                      </a:endParaRPr>
                    </a:p>
                  </a:txBody>
                  <a:tcPr marL="48967" marR="48967" marT="48967" marB="48967"/>
                </a:tc>
                <a:extLst>
                  <a:ext uri="{0D108BD9-81ED-4DB2-BD59-A6C34878D82A}">
                    <a16:rowId xmlns:a16="http://schemas.microsoft.com/office/drawing/2014/main" val="10000"/>
                  </a:ext>
                </a:extLst>
              </a:tr>
              <a:tr h="2255638">
                <a:tc>
                  <a:txBody>
                    <a:bodyPr/>
                    <a:lstStyle/>
                    <a:p>
                      <a:pPr algn="just">
                        <a:lnSpc>
                          <a:spcPct val="106000"/>
                        </a:lnSpc>
                        <a:spcAft>
                          <a:spcPts val="0"/>
                        </a:spcAft>
                      </a:pPr>
                      <a:r>
                        <a:rPr lang="lv-LV" sz="900" dirty="0">
                          <a:effectLst/>
                        </a:rPr>
                        <a:t>Komunikācija un sadarbība</a:t>
                      </a:r>
                      <a:endParaRPr lang="en-US" sz="800" dirty="0">
                        <a:effectLst/>
                      </a:endParaRPr>
                    </a:p>
                  </a:txBody>
                  <a:tcPr marL="48967" marR="48967" marT="48967" marB="48967"/>
                </a:tc>
                <a:tc>
                  <a:txBody>
                    <a:bodyPr/>
                    <a:lstStyle/>
                    <a:p>
                      <a:pPr algn="just">
                        <a:lnSpc>
                          <a:spcPct val="106000"/>
                        </a:lnSpc>
                        <a:spcAft>
                          <a:spcPts val="0"/>
                        </a:spcAft>
                      </a:pPr>
                      <a:r>
                        <a:rPr lang="lv-LV" sz="900" dirty="0">
                          <a:effectLst/>
                        </a:rPr>
                        <a:t>Visi dalībnieki piedalījās darbā un izrādīja iniciatīvu, jutās atbildīgi par komandas veikumu. Bija empātiski sarunu biedri. Visus dalībniekus bija viegli dzirdēt; visi bija labi sagatavojušies, iedrošināja viens otru.</a:t>
                      </a:r>
                    </a:p>
                    <a:p>
                      <a:pPr algn="just">
                        <a:lnSpc>
                          <a:spcPct val="106000"/>
                        </a:lnSpc>
                        <a:spcAft>
                          <a:spcPts val="0"/>
                        </a:spcAft>
                      </a:pPr>
                      <a:endParaRPr lang="en-US" sz="800" dirty="0">
                        <a:effectLst/>
                      </a:endParaRPr>
                    </a:p>
                    <a:p>
                      <a:pPr algn="just">
                        <a:lnSpc>
                          <a:spcPct val="106000"/>
                        </a:lnSpc>
                        <a:spcAft>
                          <a:spcPts val="0"/>
                        </a:spcAft>
                      </a:pPr>
                      <a:r>
                        <a:rPr lang="lv-LV" sz="900" dirty="0">
                          <a:effectLst/>
                        </a:rPr>
                        <a:t>Korekti reaģē uz kritiku un pretargumentiem, ievērojot cieņu un pieklājību pret komandas biedriem.</a:t>
                      </a:r>
                      <a:endParaRPr lang="en-US" sz="800" dirty="0">
                        <a:effectLst/>
                        <a:latin typeface="Calibri"/>
                        <a:ea typeface="Calibri"/>
                        <a:cs typeface="Calibri"/>
                      </a:endParaRPr>
                    </a:p>
                  </a:txBody>
                  <a:tcPr marL="48967" marR="48967" marT="48967" marB="48967"/>
                </a:tc>
                <a:tc>
                  <a:txBody>
                    <a:bodyPr/>
                    <a:lstStyle/>
                    <a:p>
                      <a:pPr algn="just">
                        <a:lnSpc>
                          <a:spcPct val="106000"/>
                        </a:lnSpc>
                        <a:spcAft>
                          <a:spcPts val="0"/>
                        </a:spcAft>
                      </a:pPr>
                      <a:r>
                        <a:rPr lang="lv-LV" sz="900" dirty="0">
                          <a:effectLst/>
                        </a:rPr>
                        <a:t>Lielākā daļa dalībnieku piedalījās darbā un izrādīja iniciatīvu, jutās atbildīgi par  komandas veikumu. Lielāko daļu no dalībniekiem bija viegli dzirdēt; Vairākums iedrošināja viens otru, atbalstīja.</a:t>
                      </a:r>
                      <a:endParaRPr lang="en-US" sz="800" dirty="0">
                        <a:effectLst/>
                      </a:endParaRPr>
                    </a:p>
                    <a:p>
                      <a:pPr algn="just">
                        <a:lnSpc>
                          <a:spcPct val="106000"/>
                        </a:lnSpc>
                        <a:spcAft>
                          <a:spcPts val="0"/>
                        </a:spcAft>
                      </a:pPr>
                      <a:endParaRPr lang="lv-LV" sz="900" dirty="0">
                        <a:effectLst/>
                      </a:endParaRPr>
                    </a:p>
                    <a:p>
                      <a:pPr algn="just">
                        <a:lnSpc>
                          <a:spcPct val="106000"/>
                        </a:lnSpc>
                        <a:spcAft>
                          <a:spcPts val="0"/>
                        </a:spcAft>
                      </a:pPr>
                      <a:endParaRPr lang="lv-LV" sz="900" dirty="0">
                        <a:effectLst/>
                      </a:endParaRPr>
                    </a:p>
                    <a:p>
                      <a:pPr algn="just">
                        <a:lnSpc>
                          <a:spcPct val="106000"/>
                        </a:lnSpc>
                        <a:spcAft>
                          <a:spcPts val="0"/>
                        </a:spcAft>
                      </a:pPr>
                      <a:r>
                        <a:rPr lang="lv-LV" sz="900" dirty="0">
                          <a:effectLst/>
                        </a:rPr>
                        <a:t>Cenšas korekti reaģēt uz kritiku un pretargumentiem, cenšoties ievērot cieņu un pieklājību pret komandas biedriem.</a:t>
                      </a:r>
                      <a:endParaRPr lang="en-US" sz="800" dirty="0">
                        <a:effectLst/>
                        <a:latin typeface="Calibri"/>
                        <a:ea typeface="Calibri"/>
                        <a:cs typeface="Calibri"/>
                      </a:endParaRPr>
                    </a:p>
                  </a:txBody>
                  <a:tcPr marL="48967" marR="48967" marT="48967" marB="48967"/>
                </a:tc>
                <a:tc>
                  <a:txBody>
                    <a:bodyPr/>
                    <a:lstStyle/>
                    <a:p>
                      <a:pPr algn="just">
                        <a:lnSpc>
                          <a:spcPct val="106000"/>
                        </a:lnSpc>
                        <a:spcAft>
                          <a:spcPts val="0"/>
                        </a:spcAft>
                      </a:pPr>
                      <a:r>
                        <a:rPr lang="lv-LV" sz="900" dirty="0">
                          <a:effectLst/>
                        </a:rPr>
                        <a:t>Daži dalībnieki piedalījās darbā un izrādīja iniciatīvu, jutās atbildīgi par komandas veikumu Dažus dalībniekus bija viegli dzirdēt; daži bija sagatavojušies, iedrošināja viens otru.</a:t>
                      </a:r>
                      <a:endParaRPr lang="en-US" sz="800" dirty="0">
                        <a:effectLst/>
                      </a:endParaRPr>
                    </a:p>
                    <a:p>
                      <a:pPr algn="just">
                        <a:lnSpc>
                          <a:spcPct val="106000"/>
                        </a:lnSpc>
                        <a:spcAft>
                          <a:spcPts val="0"/>
                        </a:spcAft>
                      </a:pPr>
                      <a:r>
                        <a:rPr lang="lv-LV" sz="900" dirty="0">
                          <a:effectLst/>
                        </a:rPr>
                        <a:t> </a:t>
                      </a:r>
                    </a:p>
                    <a:p>
                      <a:pPr algn="just">
                        <a:lnSpc>
                          <a:spcPct val="106000"/>
                        </a:lnSpc>
                        <a:spcAft>
                          <a:spcPts val="0"/>
                        </a:spcAft>
                      </a:pPr>
                      <a:endParaRPr lang="en-US" sz="800" dirty="0">
                        <a:effectLst/>
                      </a:endParaRPr>
                    </a:p>
                    <a:p>
                      <a:pPr algn="just">
                        <a:lnSpc>
                          <a:spcPct val="106000"/>
                        </a:lnSpc>
                        <a:spcAft>
                          <a:spcPts val="0"/>
                        </a:spcAft>
                      </a:pPr>
                      <a:r>
                        <a:rPr lang="lv-LV" sz="900" dirty="0">
                          <a:effectLst/>
                        </a:rPr>
                        <a:t>Bez citu aizrādījumiem, ir saskatāmas grūtības korekti reaģēt uz kritiku un pretargumentiem, lai ievērotu cieņu un pieklājību pret komandas biedriem.</a:t>
                      </a:r>
                      <a:endParaRPr lang="en-US" sz="800" dirty="0">
                        <a:effectLst/>
                        <a:latin typeface="Calibri"/>
                        <a:ea typeface="Calibri"/>
                        <a:cs typeface="Calibri"/>
                      </a:endParaRPr>
                    </a:p>
                  </a:txBody>
                  <a:tcPr marL="48967" marR="48967" marT="48967" marB="48967"/>
                </a:tc>
                <a:tc>
                  <a:txBody>
                    <a:bodyPr/>
                    <a:lstStyle/>
                    <a:p>
                      <a:pPr algn="just">
                        <a:lnSpc>
                          <a:spcPct val="106000"/>
                        </a:lnSpc>
                        <a:spcAft>
                          <a:spcPts val="0"/>
                        </a:spcAft>
                      </a:pPr>
                      <a:r>
                        <a:rPr lang="lv-LV" sz="900" dirty="0">
                          <a:effectLst/>
                        </a:rPr>
                        <a:t>Daži dalībnieki nepiedalījās darbā un tikai daži izrādīja iniciatīvu,  atbildīgumu par  komandas veikumu grūti konstatēt. Daži dalībnieki spēja uzstāties; daži bija sagatavojušies.</a:t>
                      </a:r>
                      <a:endParaRPr lang="en-US" sz="800" dirty="0">
                        <a:effectLst/>
                      </a:endParaRPr>
                    </a:p>
                    <a:p>
                      <a:pPr algn="just">
                        <a:lnSpc>
                          <a:spcPct val="106000"/>
                        </a:lnSpc>
                        <a:spcAft>
                          <a:spcPts val="0"/>
                        </a:spcAft>
                      </a:pPr>
                      <a:endParaRPr lang="lv-LV" sz="900" dirty="0">
                        <a:effectLst/>
                      </a:endParaRPr>
                    </a:p>
                    <a:p>
                      <a:pPr algn="just">
                        <a:lnSpc>
                          <a:spcPct val="106000"/>
                        </a:lnSpc>
                        <a:spcAft>
                          <a:spcPts val="0"/>
                        </a:spcAft>
                      </a:pPr>
                      <a:r>
                        <a:rPr lang="lv-LV" sz="900" dirty="0">
                          <a:effectLst/>
                        </a:rPr>
                        <a:t>Ir grūtības korekti reaģēt uz kritiku un pretargumentiem, lai ievērotu cieņu un pieklājību pret saviem un citu komandu biedriem.</a:t>
                      </a:r>
                      <a:endParaRPr lang="en-US" sz="800" dirty="0">
                        <a:effectLst/>
                        <a:latin typeface="Calibri"/>
                        <a:ea typeface="Calibri"/>
                        <a:cs typeface="Calibri"/>
                      </a:endParaRPr>
                    </a:p>
                  </a:txBody>
                  <a:tcPr marL="48967" marR="48967" marT="48967" marB="4896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05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2074"/>
          </a:xfrm>
        </p:spPr>
        <p:txBody>
          <a:bodyPr>
            <a:normAutofit/>
          </a:bodyPr>
          <a:lstStyle/>
          <a:p>
            <a:pPr algn="ctr"/>
            <a:r>
              <a:rPr lang="lv-LV" sz="2400" dirty="0">
                <a:latin typeface="Calibri" pitchFamily="34" charset="0"/>
              </a:rPr>
              <a:t>Darba prezentēšana</a:t>
            </a:r>
            <a:endParaRPr lang="en-US" sz="2400" dirty="0">
              <a:latin typeface="Calibri"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19"/>
            <a:ext cx="3644205" cy="233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08719"/>
            <a:ext cx="2808312" cy="363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7" y="3243759"/>
            <a:ext cx="4392489" cy="257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58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6090"/>
          </a:xfrm>
        </p:spPr>
        <p:txBody>
          <a:bodyPr/>
          <a:lstStyle/>
          <a:p>
            <a:pPr algn="ctr"/>
            <a:r>
              <a:rPr lang="lv-LV" sz="2400" dirty="0">
                <a:solidFill>
                  <a:srgbClr val="4F271C">
                    <a:satMod val="130000"/>
                  </a:srgbClr>
                </a:solidFill>
                <a:latin typeface="Calibri" pitchFamily="34" charset="0"/>
              </a:rPr>
              <a:t>Darba prezentēšana</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968" y="1124744"/>
            <a:ext cx="25020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24744"/>
            <a:ext cx="2577082" cy="356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140968"/>
            <a:ext cx="4164185" cy="26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69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 sz="2500" b="1" kern="0" dirty="0">
                <a:solidFill>
                  <a:schemeClr val="tx1"/>
                </a:solidFill>
                <a:effectLst/>
                <a:latin typeface="Calibri" pitchFamily="34" charset="0"/>
                <a:cs typeface="Arial"/>
                <a:sym typeface="Arial"/>
              </a:rPr>
              <a:t>Secinājumi</a:t>
            </a:r>
            <a:endParaRPr lang="en-US" dirty="0">
              <a:solidFill>
                <a:schemeClr val="tx1"/>
              </a:solidFill>
              <a:latin typeface="Calibri" pitchFamily="34" charset="0"/>
            </a:endParaRPr>
          </a:p>
        </p:txBody>
      </p:sp>
      <p:sp>
        <p:nvSpPr>
          <p:cNvPr id="3" name="Content Placeholder 2"/>
          <p:cNvSpPr>
            <a:spLocks noGrp="1"/>
          </p:cNvSpPr>
          <p:nvPr>
            <p:ph idx="1"/>
          </p:nvPr>
        </p:nvSpPr>
        <p:spPr/>
        <p:txBody>
          <a:bodyPr/>
          <a:lstStyle/>
          <a:p>
            <a:pPr marL="120650" lvl="0" indent="0">
              <a:lnSpc>
                <a:spcPct val="115000"/>
              </a:lnSpc>
              <a:spcBef>
                <a:spcPts val="0"/>
              </a:spcBef>
              <a:buClr>
                <a:srgbClr val="000000"/>
              </a:buClr>
              <a:buSzPts val="1700"/>
              <a:buNone/>
            </a:pPr>
            <a:r>
              <a:rPr lang="lv-LV" sz="1700" kern="0" dirty="0">
                <a:solidFill>
                  <a:srgbClr val="000000"/>
                </a:solidFill>
                <a:latin typeface="Arial"/>
                <a:cs typeface="Arial"/>
                <a:sym typeface="Wingdings"/>
              </a:rPr>
              <a:t></a:t>
            </a:r>
            <a:r>
              <a:rPr lang="lv-LV" sz="1700" kern="0" dirty="0">
                <a:solidFill>
                  <a:srgbClr val="000000"/>
                </a:solidFill>
                <a:latin typeface="Calibri" pitchFamily="34" charset="0"/>
                <a:cs typeface="Arial"/>
                <a:sym typeface="Arial"/>
              </a:rPr>
              <a:t>Skolēniem patika teatralizētā uzveduma veidošana</a:t>
            </a:r>
          </a:p>
          <a:p>
            <a:pPr marL="120650" lvl="0" indent="0">
              <a:lnSpc>
                <a:spcPct val="115000"/>
              </a:lnSpc>
              <a:spcBef>
                <a:spcPts val="0"/>
              </a:spcBef>
              <a:buClr>
                <a:srgbClr val="000000"/>
              </a:buClr>
              <a:buSzPts val="1700"/>
              <a:buNone/>
            </a:pPr>
            <a:endParaRPr lang="lv-LV" sz="1700" kern="0" dirty="0">
              <a:solidFill>
                <a:srgbClr val="000000"/>
              </a:solidFill>
              <a:latin typeface="Calibri" pitchFamily="34" charset="0"/>
              <a:cs typeface="Arial"/>
              <a:sym typeface="Arial"/>
            </a:endParaRPr>
          </a:p>
          <a:p>
            <a:pPr marL="0" lvl="0" indent="0">
              <a:spcBef>
                <a:spcPts val="0"/>
              </a:spcBef>
              <a:buClrTx/>
              <a:buSzTx/>
              <a:buNone/>
            </a:pPr>
            <a:r>
              <a:rPr lang="lv-LV" sz="1700" kern="0" dirty="0">
                <a:solidFill>
                  <a:srgbClr val="000000"/>
                </a:solidFill>
                <a:latin typeface="Calibri" pitchFamily="34" charset="0"/>
                <a:cs typeface="Arial"/>
                <a:sym typeface="Wingdings"/>
              </a:rPr>
              <a:t>  Skolēni mācījās pielietot vēstures zināšanas teātra mākslā</a:t>
            </a:r>
          </a:p>
          <a:p>
            <a:pPr marL="0" lvl="0" indent="0">
              <a:spcBef>
                <a:spcPts val="0"/>
              </a:spcBef>
              <a:buClrTx/>
              <a:buSzTx/>
              <a:buNone/>
            </a:pPr>
            <a:endParaRPr lang="lv-LV" sz="1700" kern="0" dirty="0">
              <a:solidFill>
                <a:srgbClr val="000000"/>
              </a:solidFill>
              <a:latin typeface="Calibri" pitchFamily="34" charset="0"/>
              <a:cs typeface="Arial"/>
              <a:sym typeface="Wingdings"/>
            </a:endParaRPr>
          </a:p>
          <a:p>
            <a:pPr marL="0" lvl="0" indent="0">
              <a:spcBef>
                <a:spcPts val="0"/>
              </a:spcBef>
              <a:buClrTx/>
              <a:buSzTx/>
              <a:buNone/>
            </a:pPr>
            <a:r>
              <a:rPr lang="lv-LV" sz="1800" dirty="0">
                <a:latin typeface="Calibri" pitchFamily="34" charset="0"/>
                <a:ea typeface="Calibri"/>
              </a:rPr>
              <a:t>  </a:t>
            </a:r>
            <a:r>
              <a:rPr lang="lv-LV" sz="1800" dirty="0">
                <a:latin typeface="Calibri" pitchFamily="34" charset="0"/>
                <a:ea typeface="Calibri"/>
                <a:sym typeface="Wingdings"/>
              </a:rPr>
              <a:t></a:t>
            </a:r>
            <a:r>
              <a:rPr lang="lv-LV" sz="1800" dirty="0">
                <a:latin typeface="Calibri" pitchFamily="34" charset="0"/>
                <a:ea typeface="Calibri"/>
              </a:rPr>
              <a:t>Skolēni attīstīja caurviju prasmes: kritiskā domāšana, sadarbība, digitālās    	prasmes, jaunrade, </a:t>
            </a:r>
            <a:r>
              <a:rPr lang="lv-LV" sz="1800" dirty="0" err="1">
                <a:latin typeface="Calibri" pitchFamily="34" charset="0"/>
                <a:ea typeface="Calibri"/>
              </a:rPr>
              <a:t>pašvadīta</a:t>
            </a:r>
            <a:r>
              <a:rPr lang="lv-LV" sz="1800" dirty="0">
                <a:latin typeface="Calibri" pitchFamily="34" charset="0"/>
                <a:ea typeface="Calibri"/>
              </a:rPr>
              <a:t> mācīšanās</a:t>
            </a:r>
            <a:endParaRPr lang="lv-LV" sz="1700" kern="0" dirty="0">
              <a:solidFill>
                <a:srgbClr val="000000"/>
              </a:solidFill>
              <a:latin typeface="Calibri" pitchFamily="34" charset="0"/>
              <a:cs typeface="Arial"/>
              <a:sym typeface="Wingdings"/>
            </a:endParaRPr>
          </a:p>
          <a:p>
            <a:pPr marL="0" lvl="0" indent="0">
              <a:spcBef>
                <a:spcPts val="0"/>
              </a:spcBef>
              <a:buClrTx/>
              <a:buSzTx/>
              <a:buNone/>
            </a:pPr>
            <a:endParaRPr lang="lv-LV" sz="1700" kern="0" dirty="0">
              <a:solidFill>
                <a:srgbClr val="000000"/>
              </a:solidFill>
              <a:latin typeface="Arial"/>
              <a:cs typeface="Arial"/>
              <a:sym typeface="Arial"/>
            </a:endParaRPr>
          </a:p>
          <a:p>
            <a:pPr marL="120650" lvl="0" indent="0">
              <a:lnSpc>
                <a:spcPct val="115000"/>
              </a:lnSpc>
              <a:spcBef>
                <a:spcPts val="0"/>
              </a:spcBef>
              <a:buClr>
                <a:srgbClr val="000000"/>
              </a:buClr>
              <a:buSzPts val="1700"/>
              <a:buNone/>
            </a:pPr>
            <a:r>
              <a:rPr lang="lv-LV" sz="1700" kern="0" dirty="0">
                <a:solidFill>
                  <a:srgbClr val="000000"/>
                </a:solidFill>
                <a:latin typeface="Arial"/>
                <a:cs typeface="Arial"/>
                <a:sym typeface="Wingdings"/>
              </a:rPr>
              <a:t></a:t>
            </a:r>
            <a:r>
              <a:rPr lang="lv-LV" sz="1800" kern="0" dirty="0">
                <a:solidFill>
                  <a:srgbClr val="000000"/>
                </a:solidFill>
                <a:latin typeface="Calibri" pitchFamily="34" charset="0"/>
                <a:cs typeface="Arial"/>
                <a:sym typeface="Arial"/>
              </a:rPr>
              <a:t>Teatralizētā uzveduma veidošana patērē daudz laika resursus</a:t>
            </a:r>
          </a:p>
          <a:p>
            <a:pPr marL="82296" indent="0">
              <a:buNone/>
            </a:pPr>
            <a:endParaRPr lang="en-US" sz="1800" dirty="0"/>
          </a:p>
        </p:txBody>
      </p:sp>
    </p:spTree>
    <p:extLst>
      <p:ext uri="{BB962C8B-B14F-4D97-AF65-F5344CB8AC3E}">
        <p14:creationId xmlns:p14="http://schemas.microsoft.com/office/powerpoint/2010/main" val="145179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36712"/>
            <a:ext cx="7498080" cy="5411688"/>
          </a:xfrm>
        </p:spPr>
        <p:txBody>
          <a:bodyPr>
            <a:normAutofit/>
          </a:bodyPr>
          <a:lstStyle/>
          <a:p>
            <a:pPr marL="82296" indent="0" algn="ctr">
              <a:buNone/>
            </a:pPr>
            <a:endParaRPr lang="lv-LV" sz="2400" b="1" dirty="0">
              <a:latin typeface="Calibri" pitchFamily="34" charset="0"/>
            </a:endParaRPr>
          </a:p>
          <a:p>
            <a:pPr marL="82296" indent="0" algn="ctr">
              <a:buNone/>
            </a:pPr>
            <a:endParaRPr lang="lv-LV" sz="2400" b="1" dirty="0">
              <a:latin typeface="Calibri" pitchFamily="34" charset="0"/>
            </a:endParaRPr>
          </a:p>
          <a:p>
            <a:pPr marL="82296" indent="0" algn="ctr">
              <a:buNone/>
            </a:pPr>
            <a:endParaRPr lang="lv-LV" sz="2400" b="1" dirty="0">
              <a:latin typeface="Calibri" pitchFamily="34" charset="0"/>
            </a:endParaRPr>
          </a:p>
          <a:p>
            <a:pPr marL="82296" indent="0" algn="ctr">
              <a:buNone/>
            </a:pPr>
            <a:r>
              <a:rPr lang="lv-LV" sz="2400" b="1" dirty="0">
                <a:latin typeface="Calibri" pitchFamily="34" charset="0"/>
              </a:rPr>
              <a:t>Paldies </a:t>
            </a:r>
            <a:r>
              <a:rPr lang="lv-LV" sz="2400" b="1">
                <a:latin typeface="Calibri" pitchFamily="34" charset="0"/>
              </a:rPr>
              <a:t>par uzmanību!</a:t>
            </a:r>
            <a:endParaRPr lang="en-US" sz="2400" b="1" dirty="0">
              <a:latin typeface="Calibri" pitchFamily="34" charset="0"/>
            </a:endParaRPr>
          </a:p>
        </p:txBody>
      </p:sp>
    </p:spTree>
    <p:extLst>
      <p:ext uri="{BB962C8B-B14F-4D97-AF65-F5344CB8AC3E}">
        <p14:creationId xmlns:p14="http://schemas.microsoft.com/office/powerpoint/2010/main" val="333723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marL="82296" indent="0" algn="ctr">
              <a:buNone/>
            </a:pPr>
            <a:r>
              <a:rPr lang="en-US" sz="2400" b="1" dirty="0">
                <a:latin typeface="Calibri" pitchFamily="34" charset="0"/>
              </a:rPr>
              <a:t>7.3. </a:t>
            </a:r>
            <a:r>
              <a:rPr lang="lv-LV" sz="2400" b="1" dirty="0">
                <a:latin typeface="Calibri" pitchFamily="34" charset="0"/>
              </a:rPr>
              <a:t>Antīkās</a:t>
            </a:r>
            <a:r>
              <a:rPr lang="en-US" sz="2400" b="1" dirty="0">
                <a:latin typeface="Calibri" pitchFamily="34" charset="0"/>
              </a:rPr>
              <a:t> </a:t>
            </a:r>
            <a:r>
              <a:rPr lang="lv-LV" sz="2400" b="1" dirty="0">
                <a:latin typeface="Calibri" pitchFamily="34" charset="0"/>
              </a:rPr>
              <a:t>pasaules</a:t>
            </a:r>
            <a:r>
              <a:rPr lang="en-US" sz="2400" b="1" dirty="0">
                <a:latin typeface="Calibri" pitchFamily="34" charset="0"/>
              </a:rPr>
              <a:t> </a:t>
            </a:r>
            <a:r>
              <a:rPr lang="lv-LV" sz="2400" b="1" dirty="0">
                <a:latin typeface="Calibri" pitchFamily="34" charset="0"/>
              </a:rPr>
              <a:t>sasniegu</a:t>
            </a:r>
            <a:r>
              <a:rPr lang="en-US" sz="2400" b="1" dirty="0">
                <a:latin typeface="Calibri" pitchFamily="34" charset="0"/>
              </a:rPr>
              <a:t>mi</a:t>
            </a:r>
            <a:endParaRPr lang="lv-LV" sz="2400" dirty="0">
              <a:latin typeface="Calibri" pitchFamily="34" charset="0"/>
            </a:endParaRPr>
          </a:p>
          <a:p>
            <a:pPr marL="82296" indent="0" algn="just">
              <a:buNone/>
            </a:pPr>
            <a:r>
              <a:rPr lang="lv-LV" sz="2000" dirty="0">
                <a:latin typeface="Calibri" pitchFamily="34" charset="0"/>
              </a:rPr>
              <a:t>Romas valstiskuma posmu (pilsētvalsts→ republika→ impērija) izpētei veido teatralizētu uzvedumu un pievieno katram posmam tā veidošanās cēloņus un sekas, lai izskaidrotu demokrātijas rašanās priekšnoteikumus: kādēļ pēc valdnieku perioda Romā izveidojās republika, kas balstījās uz demokrātiskiem principiem, bet to nomainīja Romas impērija, kur demokrātija izzuda. </a:t>
            </a:r>
          </a:p>
          <a:p>
            <a:pPr marL="82296" indent="0" algn="ctr">
              <a:buNone/>
            </a:pPr>
            <a:r>
              <a:rPr lang="en-US" sz="2400" b="1" dirty="0">
                <a:latin typeface="Calibri" pitchFamily="34" charset="0"/>
              </a:rPr>
              <a:t>7.2. </a:t>
            </a:r>
            <a:r>
              <a:rPr lang="lv-LV" sz="2400" b="1" dirty="0">
                <a:latin typeface="Calibri" pitchFamily="34" charset="0"/>
              </a:rPr>
              <a:t>Kā veido teksta</a:t>
            </a:r>
            <a:r>
              <a:rPr lang="en-US" sz="2400" b="1" dirty="0">
                <a:latin typeface="Calibri" pitchFamily="34" charset="0"/>
              </a:rPr>
              <a:t> </a:t>
            </a:r>
            <a:r>
              <a:rPr lang="lv-LV" sz="2400" b="1" dirty="0">
                <a:latin typeface="Calibri" pitchFamily="34" charset="0"/>
              </a:rPr>
              <a:t>dokumentus</a:t>
            </a:r>
            <a:r>
              <a:rPr lang="en-US" sz="2400" b="1" dirty="0">
                <a:latin typeface="Calibri" pitchFamily="34" charset="0"/>
              </a:rPr>
              <a:t> un </a:t>
            </a:r>
            <a:r>
              <a:rPr lang="lv-LV" sz="2400" b="1" dirty="0">
                <a:latin typeface="Calibri" pitchFamily="34" charset="0"/>
              </a:rPr>
              <a:t>prezentācijas</a:t>
            </a:r>
            <a:r>
              <a:rPr lang="en-US" sz="2400" b="1" dirty="0">
                <a:latin typeface="Calibri" pitchFamily="34" charset="0"/>
              </a:rPr>
              <a:t>, </a:t>
            </a:r>
            <a:r>
              <a:rPr lang="lv-LV" sz="2400" b="1" dirty="0">
                <a:latin typeface="Calibri" pitchFamily="34" charset="0"/>
              </a:rPr>
              <a:t>sadarbojoties</a:t>
            </a:r>
            <a:r>
              <a:rPr lang="en-US" sz="2400" b="1" dirty="0">
                <a:latin typeface="Calibri" pitchFamily="34" charset="0"/>
              </a:rPr>
              <a:t> </a:t>
            </a:r>
            <a:r>
              <a:rPr lang="lv-LV" sz="2400" b="1" dirty="0">
                <a:latin typeface="Calibri" pitchFamily="34" charset="0"/>
              </a:rPr>
              <a:t>tiešsaistē?</a:t>
            </a:r>
          </a:p>
          <a:p>
            <a:pPr marL="82296" indent="0" algn="just">
              <a:buNone/>
            </a:pPr>
            <a:r>
              <a:rPr lang="lv-LV" sz="2000" dirty="0">
                <a:latin typeface="Calibri" pitchFamily="34" charset="0"/>
              </a:rPr>
              <a:t>Prezentācija</a:t>
            </a:r>
            <a:r>
              <a:rPr lang="en-US" sz="2000" dirty="0">
                <a:latin typeface="Calibri" pitchFamily="34" charset="0"/>
              </a:rPr>
              <a:t>s </a:t>
            </a:r>
            <a:r>
              <a:rPr lang="lv-LV" sz="2000" dirty="0">
                <a:latin typeface="Calibri" pitchFamily="34" charset="0"/>
              </a:rPr>
              <a:t>plānošana</a:t>
            </a:r>
            <a:r>
              <a:rPr lang="en-US" sz="2000" dirty="0">
                <a:latin typeface="Calibri" pitchFamily="34" charset="0"/>
              </a:rPr>
              <a:t> un i</a:t>
            </a:r>
            <a:r>
              <a:rPr lang="lv-LV" sz="2000" dirty="0" err="1">
                <a:latin typeface="Calibri" pitchFamily="34" charset="0"/>
              </a:rPr>
              <a:t>zstrād</a:t>
            </a:r>
            <a:r>
              <a:rPr lang="en-US" sz="2000" dirty="0">
                <a:latin typeface="Calibri" pitchFamily="34" charset="0"/>
              </a:rPr>
              <a:t>e t</a:t>
            </a:r>
            <a:r>
              <a:rPr lang="lv-LV" sz="2000" dirty="0" err="1">
                <a:latin typeface="Calibri" pitchFamily="34" charset="0"/>
              </a:rPr>
              <a:t>iešsai</a:t>
            </a:r>
            <a:r>
              <a:rPr lang="en-US" sz="2000" dirty="0" err="1">
                <a:latin typeface="Calibri" pitchFamily="34" charset="0"/>
              </a:rPr>
              <a:t>stē</a:t>
            </a:r>
            <a:r>
              <a:rPr lang="lv-LV" sz="2000" dirty="0">
                <a:latin typeface="Calibri" pitchFamily="34" charset="0"/>
              </a:rPr>
              <a:t>.</a:t>
            </a:r>
            <a:endParaRPr lang="lv-LV" sz="2000" b="1" dirty="0">
              <a:latin typeface="Calibri" pitchFamily="34" charset="0"/>
            </a:endParaRPr>
          </a:p>
          <a:p>
            <a:pPr marL="82296" indent="0" algn="ctr">
              <a:buNone/>
            </a:pPr>
            <a:r>
              <a:rPr lang="lv-LV" sz="2400" b="1" dirty="0">
                <a:solidFill>
                  <a:srgbClr val="000000"/>
                </a:solidFill>
                <a:latin typeface="Calibri" pitchFamily="34" charset="0"/>
              </a:rPr>
              <a:t>Procesā</a:t>
            </a:r>
            <a:r>
              <a:rPr lang="en-US" sz="2400" b="1" dirty="0">
                <a:solidFill>
                  <a:srgbClr val="000000"/>
                </a:solidFill>
                <a:latin typeface="Calibri" pitchFamily="34" charset="0"/>
              </a:rPr>
              <a:t> </a:t>
            </a:r>
            <a:r>
              <a:rPr lang="lv-LV" sz="2400" b="1" dirty="0">
                <a:solidFill>
                  <a:srgbClr val="000000"/>
                </a:solidFill>
                <a:latin typeface="Calibri" pitchFamily="34" charset="0"/>
              </a:rPr>
              <a:t>veidots</a:t>
            </a:r>
            <a:r>
              <a:rPr lang="en-US" sz="2400" b="1" dirty="0">
                <a:solidFill>
                  <a:srgbClr val="000000"/>
                </a:solidFill>
                <a:latin typeface="Calibri" pitchFamily="34" charset="0"/>
              </a:rPr>
              <a:t> </a:t>
            </a:r>
            <a:r>
              <a:rPr lang="lv-LV" sz="2400" b="1" dirty="0" err="1">
                <a:solidFill>
                  <a:srgbClr val="000000"/>
                </a:solidFill>
                <a:latin typeface="Calibri" pitchFamily="34" charset="0"/>
              </a:rPr>
              <a:t>iestudējum</a:t>
            </a:r>
            <a:r>
              <a:rPr lang="en-US" sz="2400" b="1" dirty="0">
                <a:solidFill>
                  <a:srgbClr val="000000"/>
                </a:solidFill>
                <a:latin typeface="Calibri" pitchFamily="34" charset="0"/>
              </a:rPr>
              <a:t>s</a:t>
            </a:r>
            <a:endParaRPr lang="lv-LV" sz="2400" b="1" dirty="0">
              <a:solidFill>
                <a:srgbClr val="000000"/>
              </a:solidFill>
              <a:latin typeface="Calibri" pitchFamily="34" charset="0"/>
            </a:endParaRPr>
          </a:p>
          <a:p>
            <a:pPr marL="82296" indent="0" algn="just">
              <a:buNone/>
            </a:pPr>
            <a:r>
              <a:rPr lang="lv-LV" sz="2000" dirty="0">
                <a:solidFill>
                  <a:srgbClr val="000000"/>
                </a:solidFill>
                <a:latin typeface="Calibri" pitchFamily="34" charset="0"/>
              </a:rPr>
              <a:t>Veido iestudējumu. </a:t>
            </a:r>
            <a:r>
              <a:rPr lang="lv-LV" sz="2000" dirty="0">
                <a:latin typeface="Calibri" pitchFamily="34" charset="0"/>
              </a:rPr>
              <a:t>Izspēlē iestudējumu auditorijai, izvērtē sniegumu.</a:t>
            </a:r>
            <a:endParaRPr lang="lv-LV" sz="2000" b="1" dirty="0">
              <a:solidFill>
                <a:srgbClr val="000000"/>
              </a:solidFill>
              <a:latin typeface="Calibri" pitchFamily="34" charset="0"/>
            </a:endParaRPr>
          </a:p>
          <a:p>
            <a:pPr marL="0" lvl="0" indent="0">
              <a:lnSpc>
                <a:spcPct val="90000"/>
              </a:lnSpc>
              <a:spcBef>
                <a:spcPts val="1000"/>
              </a:spcBef>
              <a:buClrTx/>
              <a:buSzTx/>
              <a:buNone/>
            </a:pPr>
            <a:r>
              <a:rPr lang="lv-LV" sz="2000" dirty="0" err="1">
                <a:solidFill>
                  <a:schemeClr val="bg1">
                    <a:lumMod val="50000"/>
                  </a:schemeClr>
                </a:solidFill>
                <a:latin typeface="Calibri" pitchFamily="34" charset="0"/>
              </a:rPr>
              <a:t>Starppriekšmetu</a:t>
            </a:r>
            <a:r>
              <a:rPr lang="lv-LV" sz="2000" dirty="0">
                <a:solidFill>
                  <a:schemeClr val="bg1">
                    <a:lumMod val="50000"/>
                  </a:schemeClr>
                </a:solidFill>
                <a:latin typeface="Calibri" pitchFamily="34" charset="0"/>
              </a:rPr>
              <a:t> saikne:</a:t>
            </a:r>
          </a:p>
          <a:p>
            <a:pPr marL="0" lvl="0" indent="0">
              <a:lnSpc>
                <a:spcPct val="90000"/>
              </a:lnSpc>
              <a:spcBef>
                <a:spcPts val="1000"/>
              </a:spcBef>
              <a:buClrTx/>
              <a:buSzTx/>
              <a:buNone/>
            </a:pPr>
            <a:r>
              <a:rPr lang="lv-LV" sz="2000" dirty="0">
                <a:solidFill>
                  <a:schemeClr val="bg1">
                    <a:lumMod val="50000"/>
                  </a:schemeClr>
                </a:solidFill>
                <a:latin typeface="Calibri" pitchFamily="34" charset="0"/>
              </a:rPr>
              <a:t>temata “Antīkās pasaules sasniegumi” apguvē sadarbojas Latvijas un pasaules vēstures, teātra mākslas un datorikas skolotājas.</a:t>
            </a:r>
          </a:p>
          <a:p>
            <a:pPr marL="82296" indent="0" algn="ctr">
              <a:buNone/>
            </a:pPr>
            <a:endParaRPr lang="en-US" sz="2400" b="1" dirty="0">
              <a:latin typeface="Calibri" pitchFamily="34" charset="0"/>
            </a:endParaRPr>
          </a:p>
        </p:txBody>
      </p:sp>
    </p:spTree>
    <p:extLst>
      <p:ext uri="{BB962C8B-B14F-4D97-AF65-F5344CB8AC3E}">
        <p14:creationId xmlns:p14="http://schemas.microsoft.com/office/powerpoint/2010/main" val="68307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a:bodyPr>
          <a:lstStyle/>
          <a:p>
            <a:pPr marL="82296" indent="0" algn="ctr">
              <a:buNone/>
            </a:pPr>
            <a:r>
              <a:rPr lang="lv" sz="2800" b="1" dirty="0">
                <a:latin typeface="Calibri" pitchFamily="34" charset="0"/>
              </a:rPr>
              <a:t>Sasniedzamie</a:t>
            </a:r>
            <a:r>
              <a:rPr lang="en-US" sz="2800" b="1" dirty="0">
                <a:latin typeface="Calibri" pitchFamily="34" charset="0"/>
              </a:rPr>
              <a:t> </a:t>
            </a:r>
            <a:r>
              <a:rPr lang="lv" sz="2800" b="1" dirty="0">
                <a:latin typeface="Calibri" pitchFamily="34" charset="0"/>
              </a:rPr>
              <a:t>rezultāt</a:t>
            </a:r>
            <a:r>
              <a:rPr lang="en-US" sz="2800" b="1" dirty="0">
                <a:latin typeface="Calibri" pitchFamily="34" charset="0"/>
              </a:rPr>
              <a:t>i</a:t>
            </a:r>
            <a:endParaRPr lang="lv-LV" sz="2800" b="1" dirty="0">
              <a:latin typeface="Calibri" pitchFamily="34" charset="0"/>
            </a:endParaRPr>
          </a:p>
          <a:p>
            <a:pPr marL="82296" indent="0" algn="ctr">
              <a:buNone/>
            </a:pPr>
            <a:endParaRPr lang="lv-LV" b="1"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27193048"/>
              </p:ext>
            </p:extLst>
          </p:nvPr>
        </p:nvGraphicFramePr>
        <p:xfrm>
          <a:off x="1115616" y="993623"/>
          <a:ext cx="7848873" cy="5425440"/>
        </p:xfrm>
        <a:graphic>
          <a:graphicData uri="http://schemas.openxmlformats.org/drawingml/2006/table">
            <a:tbl>
              <a:tblPr firstRow="1" bandRow="1">
                <a:tableStyleId>{21E4AEA4-8DFA-4A89-87EB-49C32662AFE0}</a:tableStyleId>
              </a:tblPr>
              <a:tblGrid>
                <a:gridCol w="2616291">
                  <a:extLst>
                    <a:ext uri="{9D8B030D-6E8A-4147-A177-3AD203B41FA5}">
                      <a16:colId xmlns:a16="http://schemas.microsoft.com/office/drawing/2014/main" val="20000"/>
                    </a:ext>
                  </a:extLst>
                </a:gridCol>
                <a:gridCol w="2616291">
                  <a:extLst>
                    <a:ext uri="{9D8B030D-6E8A-4147-A177-3AD203B41FA5}">
                      <a16:colId xmlns:a16="http://schemas.microsoft.com/office/drawing/2014/main" val="20001"/>
                    </a:ext>
                  </a:extLst>
                </a:gridCol>
                <a:gridCol w="2616291">
                  <a:extLst>
                    <a:ext uri="{9D8B030D-6E8A-4147-A177-3AD203B41FA5}">
                      <a16:colId xmlns:a16="http://schemas.microsoft.com/office/drawing/2014/main" val="20002"/>
                    </a:ext>
                  </a:extLst>
                </a:gridCol>
              </a:tblGrid>
              <a:tr h="608289">
                <a:tc>
                  <a:txBody>
                    <a:bodyPr/>
                    <a:lstStyle/>
                    <a:p>
                      <a:pPr algn="ctr"/>
                      <a:r>
                        <a:rPr lang="lv" noProof="0" dirty="0">
                          <a:latin typeface="Calibri" pitchFamily="34" charset="0"/>
                        </a:rPr>
                        <a:t>Latvijas</a:t>
                      </a:r>
                      <a:r>
                        <a:rPr lang="en-US" dirty="0">
                          <a:latin typeface="Calibri" pitchFamily="34" charset="0"/>
                        </a:rPr>
                        <a:t> un </a:t>
                      </a:r>
                      <a:r>
                        <a:rPr lang="lv" noProof="0" dirty="0">
                          <a:latin typeface="Calibri" pitchFamily="34" charset="0"/>
                        </a:rPr>
                        <a:t>pasaules</a:t>
                      </a:r>
                      <a:r>
                        <a:rPr lang="en-US" dirty="0">
                          <a:latin typeface="Calibri" pitchFamily="34" charset="0"/>
                        </a:rPr>
                        <a:t> </a:t>
                      </a:r>
                      <a:r>
                        <a:rPr lang="lv" noProof="0" dirty="0">
                          <a:latin typeface="Calibri" pitchFamily="34" charset="0"/>
                        </a:rPr>
                        <a:t>vēsture</a:t>
                      </a:r>
                      <a:r>
                        <a:rPr lang="en-US" dirty="0">
                          <a:latin typeface="Calibri" pitchFamily="34" charset="0"/>
                        </a:rPr>
                        <a:t> 7</a:t>
                      </a:r>
                      <a:r>
                        <a:rPr lang="lv-LV" dirty="0">
                          <a:latin typeface="Calibri" pitchFamily="34" charset="0"/>
                        </a:rPr>
                        <a:t>.</a:t>
                      </a:r>
                      <a:r>
                        <a:rPr lang="en-US" dirty="0">
                          <a:latin typeface="Calibri" pitchFamily="34" charset="0"/>
                        </a:rPr>
                        <a:t> </a:t>
                      </a:r>
                      <a:r>
                        <a:rPr lang="lv" noProof="0" dirty="0">
                          <a:latin typeface="Calibri" pitchFamily="34" charset="0"/>
                        </a:rPr>
                        <a:t>klasei </a:t>
                      </a:r>
                    </a:p>
                  </a:txBody>
                  <a:tcPr/>
                </a:tc>
                <a:tc>
                  <a:txBody>
                    <a:bodyPr/>
                    <a:lstStyle/>
                    <a:p>
                      <a:pPr algn="ctr"/>
                      <a:r>
                        <a:rPr lang="lv-LV" dirty="0">
                          <a:latin typeface="Calibri" pitchFamily="34" charset="0"/>
                        </a:rPr>
                        <a:t>Teātra māksla </a:t>
                      </a:r>
                    </a:p>
                    <a:p>
                      <a:pPr algn="ctr"/>
                      <a:r>
                        <a:rPr lang="lv-LV" dirty="0">
                          <a:latin typeface="Calibri" pitchFamily="34" charset="0"/>
                        </a:rPr>
                        <a:t>7.</a:t>
                      </a:r>
                      <a:r>
                        <a:rPr lang="lv-LV" baseline="0" dirty="0">
                          <a:latin typeface="Calibri" pitchFamily="34" charset="0"/>
                        </a:rPr>
                        <a:t> klasei</a:t>
                      </a:r>
                      <a:endParaRPr lang="en-US" dirty="0">
                        <a:latin typeface="Calibri" pitchFamily="34" charset="0"/>
                      </a:endParaRPr>
                    </a:p>
                  </a:txBody>
                  <a:tcPr/>
                </a:tc>
                <a:tc>
                  <a:txBody>
                    <a:bodyPr/>
                    <a:lstStyle/>
                    <a:p>
                      <a:pPr algn="ctr"/>
                      <a:r>
                        <a:rPr lang="lv-LV" dirty="0">
                          <a:latin typeface="Calibri" pitchFamily="34" charset="0"/>
                        </a:rPr>
                        <a:t>Datorika</a:t>
                      </a:r>
                    </a:p>
                    <a:p>
                      <a:pPr algn="ctr"/>
                      <a:r>
                        <a:rPr lang="lv-LV" dirty="0">
                          <a:latin typeface="Calibri" pitchFamily="34" charset="0"/>
                        </a:rPr>
                        <a:t>7.</a:t>
                      </a:r>
                      <a:r>
                        <a:rPr lang="lv-LV" baseline="0" dirty="0">
                          <a:latin typeface="Calibri" pitchFamily="34" charset="0"/>
                        </a:rPr>
                        <a:t> klasei</a:t>
                      </a:r>
                      <a:endParaRPr lang="en-US" dirty="0">
                        <a:latin typeface="Calibri" pitchFamily="34" charset="0"/>
                      </a:endParaRPr>
                    </a:p>
                  </a:txBody>
                  <a:tcPr/>
                </a:tc>
                <a:extLst>
                  <a:ext uri="{0D108BD9-81ED-4DB2-BD59-A6C34878D82A}">
                    <a16:rowId xmlns:a16="http://schemas.microsoft.com/office/drawing/2014/main" val="10000"/>
                  </a:ext>
                </a:extLst>
              </a:tr>
              <a:tr h="4779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a:rPr>
                        <a:t></a:t>
                      </a:r>
                      <a:r>
                        <a:rPr kumimoji="0" lang="lv-LV" sz="1600" b="0" i="0" u="none" strike="noStrike" kern="1200" cap="none" spc="0" normalizeH="0" baseline="0" noProof="0" dirty="0">
                          <a:ln>
                            <a:noFill/>
                          </a:ln>
                          <a:solidFill>
                            <a:prstClr val="black"/>
                          </a:solidFill>
                          <a:effectLst/>
                          <a:uLnTx/>
                          <a:uFillTx/>
                          <a:latin typeface="Calibri" pitchFamily="34" charset="0"/>
                          <a:ea typeface="+mn-ea"/>
                          <a:cs typeface="+mn-cs"/>
                          <a:sym typeface="Wingdings"/>
                        </a:rPr>
                        <a:t>R</a:t>
                      </a:r>
                      <a:r>
                        <a:rPr kumimoji="0" lang="lv-LV" sz="1600" b="0" i="0" u="none" strike="noStrike" kern="1200" cap="none" spc="0" normalizeH="0" baseline="0" noProof="0" dirty="0">
                          <a:ln>
                            <a:noFill/>
                          </a:ln>
                          <a:solidFill>
                            <a:prstClr val="black"/>
                          </a:solidFill>
                          <a:effectLst/>
                          <a:uLnTx/>
                          <a:uFillTx/>
                          <a:latin typeface="Calibri" pitchFamily="34" charset="0"/>
                          <a:ea typeface="+mn-ea"/>
                          <a:cs typeface="+mn-cs"/>
                        </a:rPr>
                        <a:t>omiešu civilizācijā tika likti pamati mūsdienu Rietumu kultūras un politikas tradīcijām, valsts pārvaldes sistēmai un izpratnei par pasauli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1600" b="0" i="0" u="none" strike="noStrike" kern="1200" cap="none" spc="0" normalizeH="0" baseline="0" noProof="0" dirty="0">
                          <a:ln>
                            <a:noFill/>
                          </a:ln>
                          <a:solidFill>
                            <a:prstClr val="black"/>
                          </a:solidFill>
                          <a:effectLst/>
                          <a:uLnTx/>
                          <a:uFillTx/>
                          <a:latin typeface="+mn-lt"/>
                          <a:ea typeface="+mn-ea"/>
                          <a:cs typeface="+mn-cs"/>
                        </a:rPr>
                        <a:t>(S.Li.3., S.Li.7.)</a:t>
                      </a:r>
                      <a:endParaRPr lang="lv-LV" sz="1600" dirty="0">
                        <a:sym typeface="Wingdings"/>
                      </a:endParaRPr>
                    </a:p>
                    <a:p>
                      <a:pPr algn="l"/>
                      <a:r>
                        <a:rPr lang="lv-LV" sz="1600" dirty="0">
                          <a:latin typeface="Calibri" pitchFamily="34" charset="0"/>
                          <a:sym typeface="Wingdings"/>
                        </a:rPr>
                        <a:t></a:t>
                      </a:r>
                      <a:r>
                        <a:rPr lang="lv-LV" sz="1600" dirty="0">
                          <a:latin typeface="Calibri" pitchFamily="34" charset="0"/>
                        </a:rPr>
                        <a:t>Gan individuāli, gan sadarbojoties grupā, atlasot un kritiski izvērtējot informāciju un pieņemot lēmumus,</a:t>
                      </a:r>
                      <a:r>
                        <a:rPr lang="lv-LV" sz="1600" baseline="0" dirty="0">
                          <a:latin typeface="Calibri" pitchFamily="34" charset="0"/>
                        </a:rPr>
                        <a:t> </a:t>
                      </a:r>
                      <a:r>
                        <a:rPr lang="lv-LV" sz="1600" dirty="0">
                          <a:latin typeface="Calibri" pitchFamily="34" charset="0"/>
                        </a:rPr>
                        <a:t>skaidro demokrātiskas sabiedrības un valsts vērtības un nozīmīgumu.</a:t>
                      </a:r>
                    </a:p>
                    <a:p>
                      <a:pPr algn="l"/>
                      <a:r>
                        <a:rPr lang="lv-LV" sz="1600" dirty="0">
                          <a:latin typeface="Calibri" pitchFamily="34" charset="0"/>
                          <a:sym typeface="Wingdings"/>
                        </a:rPr>
                        <a:t></a:t>
                      </a:r>
                      <a:r>
                        <a:rPr lang="lv-LV" sz="1600" noProof="0" dirty="0">
                          <a:latin typeface="Calibri" pitchFamily="34" charset="0"/>
                        </a:rPr>
                        <a:t>Izmantojot iegūtās zināšanas un empātiju, mācās interpretēt informāciju no vēsturiska personāža skatpunkta</a:t>
                      </a:r>
                      <a:r>
                        <a:rPr lang="lv-LV" noProof="0" dirty="0">
                          <a:latin typeface="Calibri" pitchFamily="34" charset="0"/>
                        </a:rPr>
                        <a:t>.</a:t>
                      </a:r>
                    </a:p>
                  </a:txBody>
                  <a:tcPr/>
                </a:tc>
                <a:tc>
                  <a:txBody>
                    <a:bodyPr/>
                    <a:lstStyle/>
                    <a:p>
                      <a:pPr algn="l" fontAlgn="base"/>
                      <a:r>
                        <a:rPr lang="lv-LV" sz="1600" b="0" i="0" dirty="0">
                          <a:solidFill>
                            <a:srgbClr val="000000"/>
                          </a:solidFill>
                          <a:effectLst/>
                          <a:latin typeface="Verdana"/>
                          <a:sym typeface="Wingdings"/>
                        </a:rPr>
                        <a:t></a:t>
                      </a:r>
                      <a:r>
                        <a:rPr lang="lv-LV" sz="1600" b="0" i="0" dirty="0">
                          <a:solidFill>
                            <a:srgbClr val="000000"/>
                          </a:solidFill>
                          <a:effectLst/>
                          <a:latin typeface="Calibri" pitchFamily="34" charset="0"/>
                        </a:rPr>
                        <a:t>Procesā veidotu iestudējumu rada tā dalībnieki, pētot kādu konkrētu tēmu un to atklājot ar dažādiem teātra mākslas izteiksmes līdzekļiem (ķermeņa plastika, runa, darbība). (K.Li.1.)</a:t>
                      </a:r>
                    </a:p>
                    <a:p>
                      <a:pPr algn="l" fontAlgn="base"/>
                      <a:r>
                        <a:rPr lang="lv-LV" sz="1600" b="0" i="0" dirty="0">
                          <a:solidFill>
                            <a:srgbClr val="000000"/>
                          </a:solidFill>
                          <a:effectLst/>
                          <a:latin typeface="Calibri" pitchFamily="34" charset="0"/>
                          <a:sym typeface="Wingdings"/>
                        </a:rPr>
                        <a:t></a:t>
                      </a:r>
                      <a:r>
                        <a:rPr lang="lv-LV" sz="1600" b="0" i="0" dirty="0">
                          <a:solidFill>
                            <a:srgbClr val="000000"/>
                          </a:solidFill>
                          <a:effectLst/>
                          <a:latin typeface="Calibri" pitchFamily="34" charset="0"/>
                        </a:rPr>
                        <a:t>Izrādes veidošanā iespējama dažādu mākslu sintēze, kura atklājas muzikālajā noformējumā, scenogrāfijā, kustībās, dejā, gaismās, kostīmos u. c. (K.Li.3.)</a:t>
                      </a:r>
                    </a:p>
                    <a:p>
                      <a:pPr algn="l" fontAlgn="base"/>
                      <a:r>
                        <a:rPr lang="lv-LV" sz="1600" b="0" i="0" dirty="0">
                          <a:solidFill>
                            <a:srgbClr val="000000"/>
                          </a:solidFill>
                          <a:effectLst/>
                          <a:latin typeface="Calibri" pitchFamily="34" charset="0"/>
                        </a:rPr>
                        <a:t> </a:t>
                      </a:r>
                    </a:p>
                    <a:p>
                      <a:endParaRPr lang="en-US" dirty="0"/>
                    </a:p>
                  </a:txBody>
                  <a:tcPr/>
                </a:tc>
                <a:tc>
                  <a:txBody>
                    <a:bodyPr/>
                    <a:lstStyle/>
                    <a:p>
                      <a:r>
                        <a:rPr lang="en-US" dirty="0">
                          <a:sym typeface="Wingdings"/>
                        </a:rPr>
                        <a:t></a:t>
                      </a:r>
                      <a:r>
                        <a:rPr lang="lv-LV" sz="1600" dirty="0">
                          <a:latin typeface="Calibri" pitchFamily="34" charset="0"/>
                        </a:rPr>
                        <a:t>Kopīgi sadarbojoties, plāno un izstrādā tiešsaistes prezentāciju. (T.9.2.4.1., T.9.2.4.4., T.9.2.4.7.</a:t>
                      </a:r>
                    </a:p>
                    <a:p>
                      <a:endParaRPr lang="en-US" sz="1600" dirty="0">
                        <a:latin typeface="Calibri"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653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normAutofit fontScale="90000"/>
          </a:bodyPr>
          <a:lstStyle/>
          <a:p>
            <a:pPr algn="ctr"/>
            <a:r>
              <a:rPr lang="en-US" sz="2800" b="1" dirty="0" err="1">
                <a:solidFill>
                  <a:schemeClr val="tx1"/>
                </a:solidFill>
                <a:effectLst/>
                <a:latin typeface="Calibri" pitchFamily="34" charset="0"/>
                <a:ea typeface="Calibri"/>
              </a:rPr>
              <a:t>Teatralizēts</a:t>
            </a:r>
            <a:r>
              <a:rPr lang="en-US" sz="2800" b="1" dirty="0">
                <a:solidFill>
                  <a:schemeClr val="tx1"/>
                </a:solidFill>
                <a:effectLst/>
                <a:latin typeface="Calibri" pitchFamily="34" charset="0"/>
                <a:ea typeface="Calibri"/>
              </a:rPr>
              <a:t> </a:t>
            </a:r>
            <a:r>
              <a:rPr lang="en-US" sz="2800" b="1" dirty="0" err="1">
                <a:solidFill>
                  <a:schemeClr val="tx1"/>
                </a:solidFill>
                <a:effectLst/>
                <a:latin typeface="Calibri" pitchFamily="34" charset="0"/>
                <a:ea typeface="Calibri"/>
              </a:rPr>
              <a:t>uzvedums</a:t>
            </a:r>
            <a:r>
              <a:rPr lang="lv-LV" sz="2800" b="1" dirty="0">
                <a:solidFill>
                  <a:schemeClr val="tx1"/>
                </a:solidFill>
                <a:effectLst/>
                <a:latin typeface="Calibri" pitchFamily="34" charset="0"/>
                <a:ea typeface="Calibri"/>
              </a:rPr>
              <a:t> </a:t>
            </a:r>
            <a:br>
              <a:rPr lang="lv-LV" sz="2800" b="1" dirty="0">
                <a:solidFill>
                  <a:schemeClr val="tx1"/>
                </a:solidFill>
                <a:effectLst/>
                <a:latin typeface="Calibri" pitchFamily="34" charset="0"/>
                <a:ea typeface="Calibri"/>
              </a:rPr>
            </a:br>
            <a:r>
              <a:rPr lang="lv-LV" sz="2800" b="1" dirty="0">
                <a:solidFill>
                  <a:schemeClr val="tx1"/>
                </a:solidFill>
                <a:effectLst/>
                <a:latin typeface="Calibri" pitchFamily="34" charset="0"/>
                <a:ea typeface="Calibri"/>
              </a:rPr>
              <a:t>«Senā Roma»</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35608" y="1268760"/>
            <a:ext cx="7498080" cy="5256584"/>
          </a:xfrm>
        </p:spPr>
        <p:txBody>
          <a:bodyPr>
            <a:normAutofit fontScale="85000" lnSpcReduction="20000"/>
          </a:bodyPr>
          <a:lstStyle/>
          <a:p>
            <a:pPr marL="82296" indent="0">
              <a:lnSpc>
                <a:spcPct val="115000"/>
              </a:lnSpc>
              <a:spcAft>
                <a:spcPts val="1000"/>
              </a:spcAft>
              <a:buNone/>
            </a:pPr>
            <a:r>
              <a:rPr lang="en-US" sz="2200" b="1" dirty="0" err="1">
                <a:latin typeface="Calibri" pitchFamily="34" charset="0"/>
                <a:ea typeface="Calibri"/>
                <a:cs typeface="Times New Roman"/>
              </a:rPr>
              <a:t>Uzdevum</a:t>
            </a:r>
            <a:r>
              <a:rPr lang="lv-LV" sz="2200" b="1" dirty="0">
                <a:latin typeface="Calibri" pitchFamily="34" charset="0"/>
                <a:ea typeface="Calibri"/>
                <a:cs typeface="Times New Roman"/>
              </a:rPr>
              <a:t>i</a:t>
            </a:r>
            <a:r>
              <a:rPr lang="en-US" sz="2200" dirty="0">
                <a:latin typeface="Calibri" pitchFamily="34" charset="0"/>
                <a:ea typeface="Calibri"/>
                <a:cs typeface="Times New Roman"/>
              </a:rPr>
              <a:t>:</a:t>
            </a:r>
            <a:endParaRPr lang="lv-LV" sz="2200" dirty="0">
              <a:latin typeface="Calibri" pitchFamily="34" charset="0"/>
              <a:ea typeface="Calibri"/>
              <a:cs typeface="Times New Roman"/>
            </a:endParaRPr>
          </a:p>
          <a:p>
            <a:pPr marL="82296" indent="0">
              <a:lnSpc>
                <a:spcPct val="115000"/>
              </a:lnSpc>
              <a:spcAft>
                <a:spcPts val="1000"/>
              </a:spcAft>
              <a:buNone/>
            </a:pPr>
            <a:r>
              <a:rPr lang="en-US" sz="2200" dirty="0">
                <a:latin typeface="Calibri" pitchFamily="34" charset="0"/>
                <a:ea typeface="Calibri"/>
                <a:cs typeface="Times New Roman"/>
                <a:sym typeface="Wingdings"/>
              </a:rPr>
              <a:t></a:t>
            </a:r>
            <a:r>
              <a:rPr lang="en-US" sz="2100" dirty="0" err="1">
                <a:latin typeface="Calibri" pitchFamily="34" charset="0"/>
                <a:ea typeface="Calibri"/>
                <a:cs typeface="Times New Roman"/>
              </a:rPr>
              <a:t>Vēstures</a:t>
            </a:r>
            <a:r>
              <a:rPr lang="lv-LV" sz="2100" dirty="0">
                <a:latin typeface="Calibri" pitchFamily="34" charset="0"/>
                <a:ea typeface="Calibri"/>
                <a:cs typeface="Times New Roman"/>
              </a:rPr>
              <a:t> un datorikas</a:t>
            </a:r>
            <a:r>
              <a:rPr lang="en-US" sz="2100" dirty="0">
                <a:latin typeface="Calibri" pitchFamily="34" charset="0"/>
                <a:ea typeface="Calibri"/>
                <a:cs typeface="Times New Roman"/>
              </a:rPr>
              <a:t> </a:t>
            </a:r>
            <a:r>
              <a:rPr lang="lv-LV" sz="2100" dirty="0">
                <a:latin typeface="Calibri" pitchFamily="34" charset="0"/>
                <a:ea typeface="Calibri"/>
                <a:cs typeface="Times New Roman"/>
              </a:rPr>
              <a:t>mācību </a:t>
            </a:r>
            <a:r>
              <a:rPr lang="en-US" sz="2100" dirty="0" err="1">
                <a:latin typeface="Calibri" pitchFamily="34" charset="0"/>
                <a:ea typeface="Calibri"/>
                <a:cs typeface="Times New Roman"/>
              </a:rPr>
              <a:t>stundās</a:t>
            </a:r>
            <a:r>
              <a:rPr lang="lv-LV" sz="2100" dirty="0">
                <a:latin typeface="Calibri" pitchFamily="34" charset="0"/>
                <a:ea typeface="Calibri"/>
                <a:cs typeface="Times New Roman"/>
              </a:rPr>
              <a:t> </a:t>
            </a:r>
            <a:r>
              <a:rPr lang="en-US" sz="2100" dirty="0" err="1">
                <a:latin typeface="Calibri" pitchFamily="34" charset="0"/>
                <a:ea typeface="Calibri"/>
                <a:cs typeface="Times New Roman"/>
              </a:rPr>
              <a:t>skolēni</a:t>
            </a:r>
            <a:r>
              <a:rPr lang="en-US" sz="2100" dirty="0">
                <a:latin typeface="Calibri" pitchFamily="34" charset="0"/>
                <a:ea typeface="Calibri"/>
                <a:cs typeface="Times New Roman"/>
              </a:rPr>
              <a:t> </a:t>
            </a:r>
            <a:r>
              <a:rPr lang="lv-LV" sz="2100" dirty="0">
                <a:latin typeface="Calibri" pitchFamily="34" charset="0"/>
                <a:ea typeface="Calibri"/>
                <a:cs typeface="Times New Roman"/>
              </a:rPr>
              <a:t>veic pētījumu par </a:t>
            </a:r>
            <a:r>
              <a:rPr lang="lv-LV" sz="2100" dirty="0">
                <a:solidFill>
                  <a:prstClr val="black"/>
                </a:solidFill>
                <a:latin typeface="Calibri" pitchFamily="34" charset="0"/>
              </a:rPr>
              <a:t>Romas valstiskuma posmiem. </a:t>
            </a:r>
            <a:r>
              <a:rPr lang="lv-LV" sz="1500" dirty="0">
                <a:solidFill>
                  <a:prstClr val="black"/>
                </a:solidFill>
                <a:latin typeface="Calibri" pitchFamily="34" charset="0"/>
              </a:rPr>
              <a:t>(2 mācību stundas)</a:t>
            </a:r>
          </a:p>
          <a:p>
            <a:pPr marL="82296" indent="0">
              <a:lnSpc>
                <a:spcPct val="115000"/>
              </a:lnSpc>
              <a:spcAft>
                <a:spcPts val="1000"/>
              </a:spcAft>
              <a:buNone/>
            </a:pPr>
            <a:r>
              <a:rPr lang="en-US" sz="2100" dirty="0">
                <a:latin typeface="Calibri" pitchFamily="34" charset="0"/>
                <a:ea typeface="Calibri"/>
                <a:cs typeface="Times New Roman"/>
                <a:sym typeface="Wingdings"/>
              </a:rPr>
              <a:t></a:t>
            </a:r>
            <a:r>
              <a:rPr lang="lv-LV" sz="2100" dirty="0">
                <a:latin typeface="Calibri" pitchFamily="34" charset="0"/>
                <a:ea typeface="Calibri"/>
                <a:cs typeface="Times New Roman"/>
                <a:sym typeface="Wingdings"/>
              </a:rPr>
              <a:t>A</a:t>
            </a:r>
            <a:r>
              <a:rPr lang="en-US" sz="2100" dirty="0" err="1">
                <a:latin typeface="Calibri" pitchFamily="34" charset="0"/>
                <a:ea typeface="Calibri"/>
                <a:cs typeface="Times New Roman"/>
              </a:rPr>
              <a:t>tbilstoši</a:t>
            </a:r>
            <a:r>
              <a:rPr lang="en-US" sz="2100" dirty="0">
                <a:latin typeface="Calibri" pitchFamily="34" charset="0"/>
                <a:ea typeface="Calibri"/>
                <a:cs typeface="Times New Roman"/>
              </a:rPr>
              <a:t> </a:t>
            </a:r>
            <a:r>
              <a:rPr lang="en-US" sz="2100" dirty="0" err="1">
                <a:latin typeface="Calibri" pitchFamily="34" charset="0"/>
                <a:ea typeface="Calibri"/>
                <a:cs typeface="Times New Roman"/>
              </a:rPr>
              <a:t>kritērijiem</a:t>
            </a:r>
            <a:r>
              <a:rPr lang="lv-LV" sz="2100" dirty="0">
                <a:latin typeface="Calibri" pitchFamily="34" charset="0"/>
                <a:ea typeface="Calibri"/>
                <a:cs typeface="Times New Roman"/>
              </a:rPr>
              <a:t> </a:t>
            </a:r>
            <a:r>
              <a:rPr lang="en-US" sz="2100" dirty="0" err="1">
                <a:latin typeface="Calibri" pitchFamily="34" charset="0"/>
                <a:ea typeface="Calibri"/>
                <a:cs typeface="Times New Roman"/>
              </a:rPr>
              <a:t>veido</a:t>
            </a:r>
            <a:r>
              <a:rPr lang="en-US" sz="2100" dirty="0">
                <a:latin typeface="Calibri" pitchFamily="34" charset="0"/>
                <a:ea typeface="Calibri"/>
                <a:cs typeface="Times New Roman"/>
              </a:rPr>
              <a:t> </a:t>
            </a:r>
            <a:r>
              <a:rPr lang="en-US" sz="2100" dirty="0" err="1">
                <a:latin typeface="Calibri" pitchFamily="34" charset="0"/>
                <a:ea typeface="Calibri"/>
                <a:cs typeface="Times New Roman"/>
              </a:rPr>
              <a:t>prezentācijas</a:t>
            </a:r>
            <a:r>
              <a:rPr lang="lv-LV" sz="2100" dirty="0">
                <a:latin typeface="Calibri" pitchFamily="34" charset="0"/>
                <a:ea typeface="Calibri"/>
                <a:cs typeface="Times New Roman"/>
              </a:rPr>
              <a:t> un pētījumu prezentē. </a:t>
            </a:r>
          </a:p>
          <a:p>
            <a:pPr marL="82296" indent="0">
              <a:lnSpc>
                <a:spcPct val="115000"/>
              </a:lnSpc>
              <a:spcAft>
                <a:spcPts val="1000"/>
              </a:spcAft>
              <a:buNone/>
            </a:pPr>
            <a:r>
              <a:rPr lang="lv-LV" sz="1500" dirty="0">
                <a:latin typeface="Calibri" pitchFamily="34" charset="0"/>
                <a:ea typeface="Calibri"/>
                <a:cs typeface="Times New Roman"/>
              </a:rPr>
              <a:t>(2 mācību stunda)</a:t>
            </a:r>
          </a:p>
          <a:p>
            <a:pPr marL="82296" indent="0">
              <a:lnSpc>
                <a:spcPct val="115000"/>
              </a:lnSpc>
              <a:spcAft>
                <a:spcPts val="1000"/>
              </a:spcAft>
              <a:buNone/>
            </a:pPr>
            <a:r>
              <a:rPr lang="lv-LV" sz="2200" b="1" dirty="0">
                <a:latin typeface="Calibri" pitchFamily="34" charset="0"/>
                <a:ea typeface="Calibri"/>
                <a:cs typeface="Times New Roman"/>
              </a:rPr>
              <a:t>Grupu darba temati</a:t>
            </a:r>
            <a:r>
              <a:rPr lang="lv-LV" sz="2200" dirty="0">
                <a:latin typeface="Calibri" pitchFamily="34" charset="0"/>
                <a:ea typeface="Calibri"/>
                <a:cs typeface="Times New Roman"/>
              </a:rPr>
              <a:t>:</a:t>
            </a:r>
          </a:p>
          <a:p>
            <a:pPr marL="82296" indent="0">
              <a:lnSpc>
                <a:spcPct val="115000"/>
              </a:lnSpc>
              <a:spcAft>
                <a:spcPts val="1000"/>
              </a:spcAft>
              <a:buNone/>
            </a:pPr>
            <a:r>
              <a:rPr lang="lv-LV" sz="2200" dirty="0">
                <a:latin typeface="Calibri" pitchFamily="34" charset="0"/>
                <a:ea typeface="Calibri"/>
                <a:cs typeface="Times New Roman"/>
              </a:rPr>
              <a:t>Romas pilsētvalsts (pārvalde, sadzīve, kultūra)</a:t>
            </a:r>
          </a:p>
          <a:p>
            <a:pPr marL="82296" indent="0">
              <a:lnSpc>
                <a:spcPct val="115000"/>
              </a:lnSpc>
              <a:spcAft>
                <a:spcPts val="1000"/>
              </a:spcAft>
              <a:buNone/>
            </a:pPr>
            <a:r>
              <a:rPr lang="lv-LV" sz="2200" dirty="0">
                <a:latin typeface="Calibri" pitchFamily="34" charset="0"/>
                <a:ea typeface="Calibri"/>
                <a:cs typeface="Times New Roman"/>
              </a:rPr>
              <a:t>Romas republika (pārvalde, sadzīve, kultūra)</a:t>
            </a:r>
          </a:p>
          <a:p>
            <a:pPr marL="82296" indent="0">
              <a:lnSpc>
                <a:spcPct val="115000"/>
              </a:lnSpc>
              <a:spcAft>
                <a:spcPts val="1000"/>
              </a:spcAft>
              <a:buNone/>
            </a:pPr>
            <a:r>
              <a:rPr lang="en-US" sz="1900" b="1" dirty="0">
                <a:latin typeface="Calibri" pitchFamily="34" charset="0"/>
                <a:ea typeface="Calibri"/>
                <a:cs typeface="Times New Roman"/>
                <a:sym typeface="Wingdings"/>
              </a:rPr>
              <a:t></a:t>
            </a:r>
            <a:r>
              <a:rPr lang="lv-LV" sz="1900" b="1" dirty="0">
                <a:latin typeface="Calibri" pitchFamily="34" charset="0"/>
                <a:ea typeface="Calibri"/>
                <a:cs typeface="Times New Roman"/>
                <a:sym typeface="Wingdings"/>
              </a:rPr>
              <a:t> </a:t>
            </a:r>
            <a:r>
              <a:rPr lang="en-US" sz="1900" b="1" dirty="0" err="1">
                <a:latin typeface="Calibri" pitchFamily="34" charset="0"/>
                <a:ea typeface="Calibri"/>
                <a:cs typeface="Times New Roman"/>
              </a:rPr>
              <a:t>Romas</a:t>
            </a:r>
            <a:r>
              <a:rPr lang="en-US" sz="1900" b="1" dirty="0">
                <a:latin typeface="Calibri" pitchFamily="34" charset="0"/>
                <a:ea typeface="Calibri"/>
                <a:cs typeface="Times New Roman"/>
              </a:rPr>
              <a:t> </a:t>
            </a:r>
            <a:r>
              <a:rPr lang="en-US" sz="1900" b="1" dirty="0" err="1">
                <a:latin typeface="Calibri" pitchFamily="34" charset="0"/>
                <a:ea typeface="Calibri"/>
                <a:cs typeface="Times New Roman"/>
              </a:rPr>
              <a:t>republika</a:t>
            </a:r>
            <a:r>
              <a:rPr lang="en-US" sz="1900" b="1" dirty="0">
                <a:latin typeface="Calibri" pitchFamily="34" charset="0"/>
                <a:ea typeface="Calibri"/>
                <a:cs typeface="Times New Roman"/>
              </a:rPr>
              <a:t>. </a:t>
            </a:r>
            <a:r>
              <a:rPr lang="en-US" sz="1900" b="1" dirty="0" err="1">
                <a:latin typeface="Calibri" pitchFamily="34" charset="0"/>
                <a:ea typeface="Calibri"/>
                <a:cs typeface="Times New Roman"/>
              </a:rPr>
              <a:t>Republikas</a:t>
            </a:r>
            <a:r>
              <a:rPr lang="en-US" sz="1900" b="1" dirty="0">
                <a:latin typeface="Calibri" pitchFamily="34" charset="0"/>
                <a:ea typeface="Calibri"/>
                <a:cs typeface="Times New Roman"/>
              </a:rPr>
              <a:t> </a:t>
            </a:r>
            <a:r>
              <a:rPr lang="en-US" sz="1900" b="1" dirty="0" err="1">
                <a:latin typeface="Calibri" pitchFamily="34" charset="0"/>
                <a:ea typeface="Calibri"/>
                <a:cs typeface="Times New Roman"/>
              </a:rPr>
              <a:t>politiskās</a:t>
            </a:r>
            <a:r>
              <a:rPr lang="en-US" sz="1900" b="1" dirty="0">
                <a:latin typeface="Calibri" pitchFamily="34" charset="0"/>
                <a:ea typeface="Calibri"/>
                <a:cs typeface="Times New Roman"/>
              </a:rPr>
              <a:t> </a:t>
            </a:r>
            <a:r>
              <a:rPr lang="en-US" sz="1900" b="1" dirty="0" err="1">
                <a:latin typeface="Calibri" pitchFamily="34" charset="0"/>
                <a:ea typeface="Calibri"/>
                <a:cs typeface="Times New Roman"/>
              </a:rPr>
              <a:t>institūcijas</a:t>
            </a:r>
            <a:r>
              <a:rPr lang="en-US" sz="1900" b="1" dirty="0">
                <a:latin typeface="Calibri" pitchFamily="34" charset="0"/>
                <a:ea typeface="Calibri"/>
                <a:cs typeface="Times New Roman"/>
              </a:rPr>
              <a:t>. </a:t>
            </a:r>
            <a:r>
              <a:rPr lang="en-US" sz="1900" b="1" dirty="0" err="1">
                <a:latin typeface="Calibri" pitchFamily="34" charset="0"/>
                <a:ea typeface="Calibri"/>
                <a:cs typeface="Times New Roman"/>
              </a:rPr>
              <a:t>Republikas</a:t>
            </a:r>
            <a:r>
              <a:rPr lang="en-US" sz="1900" b="1" dirty="0">
                <a:latin typeface="Calibri" pitchFamily="34" charset="0"/>
                <a:ea typeface="Calibri"/>
                <a:cs typeface="Times New Roman"/>
              </a:rPr>
              <a:t> </a:t>
            </a:r>
            <a:r>
              <a:rPr lang="en-US" sz="1900" b="1" dirty="0" err="1">
                <a:latin typeface="Calibri" pitchFamily="34" charset="0"/>
                <a:ea typeface="Calibri"/>
                <a:cs typeface="Times New Roman"/>
              </a:rPr>
              <a:t>krīze</a:t>
            </a:r>
            <a:r>
              <a:rPr lang="en-US" sz="1900" b="1" dirty="0">
                <a:latin typeface="Calibri" pitchFamily="34" charset="0"/>
                <a:ea typeface="Calibri"/>
                <a:cs typeface="Times New Roman"/>
              </a:rPr>
              <a:t>.</a:t>
            </a:r>
            <a:endParaRPr lang="lv-LV" sz="1900" dirty="0">
              <a:latin typeface="Calibri" pitchFamily="34" charset="0"/>
              <a:ea typeface="Calibri"/>
              <a:cs typeface="Times New Roman"/>
            </a:endParaRPr>
          </a:p>
          <a:p>
            <a:pPr marL="82296" indent="0">
              <a:lnSpc>
                <a:spcPct val="115000"/>
              </a:lnSpc>
              <a:spcAft>
                <a:spcPts val="1000"/>
              </a:spcAft>
              <a:buNone/>
            </a:pPr>
            <a:r>
              <a:rPr lang="lv-LV" sz="2200" dirty="0">
                <a:latin typeface="Calibri" pitchFamily="34" charset="0"/>
                <a:ea typeface="Calibri"/>
                <a:cs typeface="Times New Roman"/>
              </a:rPr>
              <a:t>Romas impērija (pārvalde, sadzīve, kultūra)</a:t>
            </a:r>
          </a:p>
          <a:p>
            <a:pPr marL="82296" indent="0">
              <a:lnSpc>
                <a:spcPct val="115000"/>
              </a:lnSpc>
              <a:spcAft>
                <a:spcPts val="1000"/>
              </a:spcAft>
              <a:buNone/>
            </a:pPr>
            <a:r>
              <a:rPr lang="lv-LV" sz="1600" kern="0" dirty="0">
                <a:latin typeface="Calibri" pitchFamily="34" charset="0"/>
                <a:cs typeface="Arial"/>
                <a:sym typeface="Arial"/>
              </a:rPr>
              <a:t>Skolēni tika iepazīstināti ar darba gaitu, saturu.</a:t>
            </a:r>
            <a:endParaRPr lang="lv-LV" sz="1600" dirty="0">
              <a:latin typeface="Calibri" pitchFamily="34" charset="0"/>
              <a:ea typeface="Calibri"/>
              <a:cs typeface="Times New Roman"/>
            </a:endParaRPr>
          </a:p>
          <a:p>
            <a:pPr marL="0" lvl="0" indent="0">
              <a:spcBef>
                <a:spcPts val="0"/>
              </a:spcBef>
              <a:buClrTx/>
              <a:buSzTx/>
              <a:buNone/>
            </a:pPr>
            <a:r>
              <a:rPr lang="lv-LV" sz="1600" dirty="0">
                <a:solidFill>
                  <a:srgbClr val="000000"/>
                </a:solidFill>
                <a:latin typeface="Calibri"/>
                <a:ea typeface="Calibri" panose="020F0502020204030204" pitchFamily="34" charset="0"/>
                <a:cs typeface="Lato"/>
              </a:rPr>
              <a:t>   Skolotājs kopā ar skolēniem darba sākumā vienojas, kuri kritēriji tiks izmantoti darba vērtēšanai.</a:t>
            </a:r>
          </a:p>
          <a:p>
            <a:pPr marL="0" lvl="0" indent="0">
              <a:spcBef>
                <a:spcPts val="0"/>
              </a:spcBef>
              <a:buClrTx/>
              <a:buSzTx/>
              <a:buNone/>
            </a:pPr>
            <a:endParaRPr lang="lv-LV" sz="1600" dirty="0">
              <a:solidFill>
                <a:prstClr val="black"/>
              </a:solidFill>
              <a:latin typeface="Calibri"/>
            </a:endParaRPr>
          </a:p>
          <a:p>
            <a:pPr marL="82296" indent="0" algn="just">
              <a:lnSpc>
                <a:spcPct val="115000"/>
              </a:lnSpc>
              <a:spcAft>
                <a:spcPts val="1000"/>
              </a:spcAft>
              <a:buNone/>
            </a:pPr>
            <a:endParaRPr lang="lv-LV" sz="1600" dirty="0">
              <a:latin typeface="Calibri" pitchFamily="34" charset="0"/>
              <a:ea typeface="Calibri"/>
              <a:cs typeface="Times New Roman"/>
            </a:endParaRPr>
          </a:p>
          <a:p>
            <a:pPr marL="82296" indent="0">
              <a:buNone/>
            </a:pPr>
            <a:endParaRPr lang="en-US" dirty="0"/>
          </a:p>
        </p:txBody>
      </p:sp>
    </p:spTree>
    <p:extLst>
      <p:ext uri="{BB962C8B-B14F-4D97-AF65-F5344CB8AC3E}">
        <p14:creationId xmlns:p14="http://schemas.microsoft.com/office/powerpoint/2010/main" val="184032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6090"/>
          </a:xfrm>
        </p:spPr>
        <p:txBody>
          <a:bodyPr>
            <a:normAutofit/>
          </a:bodyPr>
          <a:lstStyle/>
          <a:p>
            <a:pPr algn="ctr"/>
            <a:r>
              <a:rPr lang="lv" sz="2400" b="1" kern="0" dirty="0">
                <a:solidFill>
                  <a:srgbClr val="000000"/>
                </a:solidFill>
                <a:effectLst/>
                <a:latin typeface="Calibri" pitchFamily="34" charset="0"/>
                <a:cs typeface="Arial"/>
                <a:sym typeface="Arial"/>
              </a:rPr>
              <a:t>Darba vērtēšanai izmantojām:</a:t>
            </a:r>
            <a:endParaRPr lang="en-US" sz="2400" b="1" dirty="0">
              <a:latin typeface="Calibri" pitchFamily="34" charset="0"/>
            </a:endParaRPr>
          </a:p>
        </p:txBody>
      </p:sp>
      <p:sp>
        <p:nvSpPr>
          <p:cNvPr id="3" name="Content Placeholder 2"/>
          <p:cNvSpPr>
            <a:spLocks noGrp="1"/>
          </p:cNvSpPr>
          <p:nvPr>
            <p:ph idx="1"/>
          </p:nvPr>
        </p:nvSpPr>
        <p:spPr/>
        <p:txBody>
          <a:bodyPr/>
          <a:lstStyle/>
          <a:p>
            <a:pPr marL="463550" indent="-342900">
              <a:lnSpc>
                <a:spcPct val="115000"/>
              </a:lnSpc>
              <a:spcBef>
                <a:spcPts val="1200"/>
              </a:spcBef>
              <a:buClr>
                <a:srgbClr val="000000"/>
              </a:buClr>
              <a:buSzPct val="100000"/>
            </a:pPr>
            <a:r>
              <a:rPr lang="lv-LV" sz="2000" kern="0" dirty="0">
                <a:solidFill>
                  <a:srgbClr val="000000"/>
                </a:solidFill>
                <a:latin typeface="Calibri" pitchFamily="34" charset="0"/>
                <a:cs typeface="Arial"/>
                <a:sym typeface="Arial"/>
              </a:rPr>
              <a:t>Skola 2030 izveidoto snieguma līmeņu  aprakstu prezentācijas vērtēšanai</a:t>
            </a:r>
          </a:p>
          <a:p>
            <a:pPr marL="463550" indent="-342900">
              <a:lnSpc>
                <a:spcPct val="115000"/>
              </a:lnSpc>
              <a:spcBef>
                <a:spcPts val="0"/>
              </a:spcBef>
              <a:buClr>
                <a:srgbClr val="000000"/>
              </a:buClr>
              <a:buSzPct val="100000"/>
            </a:pPr>
            <a:r>
              <a:rPr lang="lv-LV" sz="2000" kern="0" dirty="0">
                <a:solidFill>
                  <a:srgbClr val="000000"/>
                </a:solidFill>
                <a:latin typeface="Calibri" pitchFamily="34" charset="0"/>
                <a:cs typeface="Arial"/>
                <a:sym typeface="Arial"/>
              </a:rPr>
              <a:t>Skolēni veica sava darba pašvērtējumu pēc snieguma līmeņu aprakstiem</a:t>
            </a:r>
          </a:p>
          <a:p>
            <a:pPr marL="120650" indent="0">
              <a:lnSpc>
                <a:spcPct val="115000"/>
              </a:lnSpc>
              <a:spcBef>
                <a:spcPts val="0"/>
              </a:spcBef>
              <a:buClr>
                <a:srgbClr val="000000"/>
              </a:buClr>
              <a:buSzPct val="100000"/>
              <a:buNone/>
            </a:pPr>
            <a:r>
              <a:rPr lang="lv" sz="1800" dirty="0">
                <a:solidFill>
                  <a:srgbClr val="231F20"/>
                </a:solidFill>
                <a:latin typeface="Calibri" pitchFamily="34" charset="0"/>
                <a:ea typeface="Times New Roman" panose="02020603050405020304" pitchFamily="18" charset="0"/>
              </a:rPr>
              <a:t>Skolēni</a:t>
            </a:r>
            <a:r>
              <a:rPr lang="lv" sz="1800" spc="-20" dirty="0">
                <a:solidFill>
                  <a:srgbClr val="231F20"/>
                </a:solidFill>
                <a:latin typeface="Calibri" pitchFamily="34" charset="0"/>
                <a:ea typeface="Times New Roman" panose="02020603050405020304" pitchFamily="18" charset="0"/>
              </a:rPr>
              <a:t> </a:t>
            </a:r>
            <a:r>
              <a:rPr lang="lv" sz="1800" dirty="0">
                <a:solidFill>
                  <a:srgbClr val="231F20"/>
                </a:solidFill>
                <a:latin typeface="Calibri" pitchFamily="34" charset="0"/>
                <a:ea typeface="Times New Roman" panose="02020603050405020304" pitchFamily="18" charset="0"/>
              </a:rPr>
              <a:t>saņ</a:t>
            </a:r>
            <a:r>
              <a:rPr lang="lv-LV" sz="1800" dirty="0">
                <a:solidFill>
                  <a:srgbClr val="231F20"/>
                </a:solidFill>
                <a:latin typeface="Calibri" pitchFamily="34" charset="0"/>
                <a:ea typeface="Times New Roman" panose="02020603050405020304" pitchFamily="18" charset="0"/>
              </a:rPr>
              <a:t>ē</a:t>
            </a:r>
            <a:r>
              <a:rPr lang="en-US" sz="1800" dirty="0">
                <a:solidFill>
                  <a:srgbClr val="231F20"/>
                </a:solidFill>
                <a:latin typeface="Calibri" pitchFamily="34" charset="0"/>
                <a:ea typeface="Times New Roman" panose="02020603050405020304" pitchFamily="18" charset="0"/>
              </a:rPr>
              <a:t>m</a:t>
            </a:r>
            <a:r>
              <a:rPr lang="lv-LV" sz="1800" dirty="0">
                <a:solidFill>
                  <a:srgbClr val="231F20"/>
                </a:solidFill>
                <a:latin typeface="Calibri" pitchFamily="34" charset="0"/>
                <a:ea typeface="Times New Roman" panose="02020603050405020304" pitchFamily="18" charset="0"/>
              </a:rPr>
              <a:t>a</a:t>
            </a:r>
            <a:r>
              <a:rPr lang="en-US" sz="1800" spc="-20" dirty="0">
                <a:solidFill>
                  <a:srgbClr val="231F20"/>
                </a:solidFill>
                <a:latin typeface="Calibri" pitchFamily="34" charset="0"/>
                <a:ea typeface="Times New Roman" panose="02020603050405020304" pitchFamily="18" charset="0"/>
              </a:rPr>
              <a:t> </a:t>
            </a:r>
            <a:r>
              <a:rPr lang="lv" sz="1800" dirty="0">
                <a:solidFill>
                  <a:srgbClr val="231F20"/>
                </a:solidFill>
                <a:latin typeface="Calibri" pitchFamily="34" charset="0"/>
                <a:ea typeface="Times New Roman" panose="02020603050405020304" pitchFamily="18" charset="0"/>
              </a:rPr>
              <a:t>snieguma</a:t>
            </a:r>
            <a:r>
              <a:rPr lang="lv" sz="1800" spc="-20" dirty="0">
                <a:solidFill>
                  <a:srgbClr val="231F20"/>
                </a:solidFill>
                <a:latin typeface="Calibri" pitchFamily="34" charset="0"/>
                <a:ea typeface="Times New Roman" panose="02020603050405020304" pitchFamily="18" charset="0"/>
              </a:rPr>
              <a:t> </a:t>
            </a:r>
            <a:r>
              <a:rPr lang="lv" sz="1800" dirty="0">
                <a:solidFill>
                  <a:srgbClr val="231F20"/>
                </a:solidFill>
                <a:latin typeface="Calibri" pitchFamily="34" charset="0"/>
                <a:ea typeface="Times New Roman" panose="02020603050405020304" pitchFamily="18" charset="0"/>
              </a:rPr>
              <a:t>līmeņu</a:t>
            </a:r>
            <a:r>
              <a:rPr lang="lv" sz="1800" spc="-15" dirty="0">
                <a:solidFill>
                  <a:srgbClr val="231F20"/>
                </a:solidFill>
                <a:latin typeface="Calibri" pitchFamily="34" charset="0"/>
                <a:ea typeface="Times New Roman" panose="02020603050405020304" pitchFamily="18" charset="0"/>
              </a:rPr>
              <a:t> </a:t>
            </a:r>
            <a:r>
              <a:rPr lang="en-US" sz="1800" dirty="0">
                <a:solidFill>
                  <a:srgbClr val="231F20"/>
                </a:solidFill>
                <a:latin typeface="Calibri" pitchFamily="34" charset="0"/>
                <a:ea typeface="Times New Roman" panose="02020603050405020304" pitchFamily="18" charset="0"/>
              </a:rPr>
              <a:t>a</a:t>
            </a:r>
            <a:r>
              <a:rPr lang="lv" sz="1800" dirty="0">
                <a:solidFill>
                  <a:srgbClr val="231F20"/>
                </a:solidFill>
                <a:latin typeface="Calibri" pitchFamily="34" charset="0"/>
                <a:ea typeface="Times New Roman" panose="02020603050405020304" pitchFamily="18" charset="0"/>
              </a:rPr>
              <a:t>prakstu</a:t>
            </a:r>
            <a:r>
              <a:rPr lang="lv-LV" sz="1800" dirty="0">
                <a:solidFill>
                  <a:srgbClr val="231F20"/>
                </a:solidFill>
                <a:latin typeface="Calibri" pitchFamily="34" charset="0"/>
                <a:ea typeface="Times New Roman" panose="02020603050405020304" pitchFamily="18" charset="0"/>
              </a:rPr>
              <a:t>s</a:t>
            </a:r>
            <a:r>
              <a:rPr lang="en-US" sz="1800" spc="-15" dirty="0">
                <a:solidFill>
                  <a:srgbClr val="231F20"/>
                </a:solidFill>
                <a:latin typeface="Calibri" pitchFamily="34" charset="0"/>
                <a:ea typeface="Times New Roman" panose="02020603050405020304" pitchFamily="18" charset="0"/>
              </a:rPr>
              <a:t> </a:t>
            </a:r>
            <a:r>
              <a:rPr lang="lv" sz="1800" dirty="0">
                <a:solidFill>
                  <a:srgbClr val="231F20"/>
                </a:solidFill>
                <a:latin typeface="Calibri" pitchFamily="34" charset="0"/>
                <a:ea typeface="Times New Roman" panose="02020603050405020304" pitchFamily="18" charset="0"/>
              </a:rPr>
              <a:t>darba</a:t>
            </a:r>
            <a:r>
              <a:rPr lang="lv" sz="1800" spc="-15" dirty="0">
                <a:solidFill>
                  <a:srgbClr val="231F20"/>
                </a:solidFill>
                <a:latin typeface="Calibri" pitchFamily="34" charset="0"/>
                <a:ea typeface="Times New Roman" panose="02020603050405020304" pitchFamily="18" charset="0"/>
              </a:rPr>
              <a:t> </a:t>
            </a:r>
            <a:r>
              <a:rPr lang="lv" sz="1800" dirty="0">
                <a:solidFill>
                  <a:srgbClr val="231F20"/>
                </a:solidFill>
                <a:latin typeface="Calibri" pitchFamily="34" charset="0"/>
                <a:ea typeface="Times New Roman" panose="02020603050405020304" pitchFamily="18" charset="0"/>
              </a:rPr>
              <a:t>izpildes</a:t>
            </a:r>
            <a:r>
              <a:rPr lang="lv" sz="1800" spc="-15" dirty="0">
                <a:solidFill>
                  <a:srgbClr val="231F20"/>
                </a:solidFill>
                <a:latin typeface="Calibri" pitchFamily="34" charset="0"/>
                <a:ea typeface="Times New Roman" panose="02020603050405020304" pitchFamily="18" charset="0"/>
              </a:rPr>
              <a:t> </a:t>
            </a:r>
            <a:r>
              <a:rPr lang="lv" sz="1800" dirty="0">
                <a:solidFill>
                  <a:srgbClr val="231F20"/>
                </a:solidFill>
                <a:latin typeface="Calibri" pitchFamily="34" charset="0"/>
                <a:ea typeface="Times New Roman" panose="02020603050405020304" pitchFamily="18" charset="0"/>
              </a:rPr>
              <a:t>sākumā</a:t>
            </a:r>
            <a:endParaRPr lang="lv" sz="1800" kern="0" dirty="0">
              <a:solidFill>
                <a:srgbClr val="000000"/>
              </a:solidFill>
              <a:latin typeface="Calibri" pitchFamily="34" charset="0"/>
              <a:cs typeface="Arial"/>
              <a:sym typeface="Arial"/>
            </a:endParaRPr>
          </a:p>
          <a:p>
            <a:pPr marL="82296" indent="0">
              <a:buNone/>
            </a:pPr>
            <a:endParaRPr lang="en-US" sz="2000" dirty="0">
              <a:latin typeface="Calibri" pitchFamily="34" charset="0"/>
            </a:endParaRPr>
          </a:p>
        </p:txBody>
      </p:sp>
    </p:spTree>
    <p:extLst>
      <p:ext uri="{BB962C8B-B14F-4D97-AF65-F5344CB8AC3E}">
        <p14:creationId xmlns:p14="http://schemas.microsoft.com/office/powerpoint/2010/main" val="323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90066"/>
          </a:xfrm>
        </p:spPr>
        <p:txBody>
          <a:bodyPr>
            <a:normAutofit fontScale="90000"/>
          </a:bodyPr>
          <a:lstStyle/>
          <a:p>
            <a:pPr marL="82296" lvl="0" algn="ctr">
              <a:lnSpc>
                <a:spcPct val="115000"/>
              </a:lnSpc>
              <a:spcBef>
                <a:spcPts val="600"/>
              </a:spcBef>
              <a:spcAft>
                <a:spcPts val="1000"/>
              </a:spcAft>
            </a:pPr>
            <a:br>
              <a:rPr lang="lv-LV" sz="2700" b="1" dirty="0">
                <a:solidFill>
                  <a:prstClr val="black"/>
                </a:solidFill>
                <a:effectLst/>
                <a:latin typeface="Calibri" pitchFamily="34" charset="0"/>
                <a:ea typeface="Calibri"/>
                <a:cs typeface="Times New Roman"/>
              </a:rPr>
            </a:br>
            <a:endParaRPr lang="lv-LV" sz="2700" dirty="0"/>
          </a:p>
        </p:txBody>
      </p:sp>
      <p:sp>
        <p:nvSpPr>
          <p:cNvPr id="3" name="Content Placeholder 2"/>
          <p:cNvSpPr>
            <a:spLocks noGrp="1"/>
          </p:cNvSpPr>
          <p:nvPr>
            <p:ph idx="1"/>
          </p:nvPr>
        </p:nvSpPr>
        <p:spPr>
          <a:xfrm>
            <a:off x="1435608" y="188640"/>
            <a:ext cx="7498080" cy="6624736"/>
          </a:xfrm>
        </p:spPr>
        <p:txBody>
          <a:bodyPr>
            <a:normAutofit/>
          </a:bodyPr>
          <a:lstStyle/>
          <a:p>
            <a:pPr marL="82296" indent="0" algn="ctr">
              <a:buNone/>
            </a:pPr>
            <a:endParaRPr lang="lv-LV" sz="1600" b="1" dirty="0">
              <a:solidFill>
                <a:srgbClr val="000000"/>
              </a:solidFill>
              <a:latin typeface="Calibri" pitchFamily="34" charset="0"/>
              <a:ea typeface="Times New Roman"/>
            </a:endParaRPr>
          </a:p>
          <a:p>
            <a:pPr marL="82296" indent="0" algn="ctr">
              <a:buNone/>
            </a:pPr>
            <a:r>
              <a:rPr lang="lv-LV" sz="1600" b="1" dirty="0">
                <a:solidFill>
                  <a:srgbClr val="000000"/>
                </a:solidFill>
                <a:latin typeface="Calibri" pitchFamily="34" charset="0"/>
                <a:ea typeface="Times New Roman"/>
              </a:rPr>
              <a:t>SLA – PREZENTĀCIJAS IZVEIDE</a:t>
            </a:r>
          </a:p>
          <a:p>
            <a:pPr marL="82296" indent="0" algn="ctr">
              <a:buNone/>
            </a:pPr>
            <a:endParaRPr lang="en-US" sz="2000" dirty="0">
              <a:latin typeface="Calibri" pitchFamily="34" charset="0"/>
            </a:endParaRPr>
          </a:p>
        </p:txBody>
      </p:sp>
      <p:graphicFrame>
        <p:nvGraphicFramePr>
          <p:cNvPr id="6" name="Table 5"/>
          <p:cNvGraphicFramePr>
            <a:graphicFrameLocks noGrp="1"/>
          </p:cNvGraphicFramePr>
          <p:nvPr/>
        </p:nvGraphicFramePr>
        <p:xfrm>
          <a:off x="1719262" y="2087117"/>
          <a:ext cx="6931025" cy="3521966"/>
        </p:xfrm>
        <a:graphic>
          <a:graphicData uri="http://schemas.openxmlformats.org/drawingml/2006/table">
            <a:tbl>
              <a:tblPr firstRow="1" firstCol="1" bandRow="1"/>
              <a:tblGrid>
                <a:gridCol w="1350645">
                  <a:extLst>
                    <a:ext uri="{9D8B030D-6E8A-4147-A177-3AD203B41FA5}">
                      <a16:colId xmlns:a16="http://schemas.microsoft.com/office/drawing/2014/main" val="20000"/>
                    </a:ext>
                  </a:extLst>
                </a:gridCol>
                <a:gridCol w="1350010">
                  <a:extLst>
                    <a:ext uri="{9D8B030D-6E8A-4147-A177-3AD203B41FA5}">
                      <a16:colId xmlns:a16="http://schemas.microsoft.com/office/drawing/2014/main" val="20001"/>
                    </a:ext>
                  </a:extLst>
                </a:gridCol>
                <a:gridCol w="1374775">
                  <a:extLst>
                    <a:ext uri="{9D8B030D-6E8A-4147-A177-3AD203B41FA5}">
                      <a16:colId xmlns:a16="http://schemas.microsoft.com/office/drawing/2014/main" val="20002"/>
                    </a:ext>
                  </a:extLst>
                </a:gridCol>
                <a:gridCol w="1459865">
                  <a:extLst>
                    <a:ext uri="{9D8B030D-6E8A-4147-A177-3AD203B41FA5}">
                      <a16:colId xmlns:a16="http://schemas.microsoft.com/office/drawing/2014/main" val="20003"/>
                    </a:ext>
                  </a:extLst>
                </a:gridCol>
                <a:gridCol w="1395730">
                  <a:extLst>
                    <a:ext uri="{9D8B030D-6E8A-4147-A177-3AD203B41FA5}">
                      <a16:colId xmlns:a16="http://schemas.microsoft.com/office/drawing/2014/main" val="20004"/>
                    </a:ext>
                  </a:extLst>
                </a:gridCol>
              </a:tblGrid>
              <a:tr h="88900">
                <a:tc>
                  <a:txBody>
                    <a:bodyPr/>
                    <a:lstStyle/>
                    <a:p>
                      <a:pPr algn="ctr">
                        <a:lnSpc>
                          <a:spcPct val="107000"/>
                        </a:lnSpc>
                        <a:spcAft>
                          <a:spcPts val="0"/>
                        </a:spcAft>
                      </a:pPr>
                      <a:r>
                        <a:rPr lang="lv-LV" sz="900" dirty="0">
                          <a:solidFill>
                            <a:srgbClr val="000000"/>
                          </a:solidFill>
                          <a:effectLst/>
                          <a:latin typeface="Times New Roman"/>
                          <a:ea typeface="Times New Roman"/>
                          <a:cs typeface="Arial"/>
                        </a:rPr>
                        <a:t>Kritēriji</a:t>
                      </a:r>
                      <a:endParaRPr lang="en-US" sz="1100" dirty="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900">
                          <a:solidFill>
                            <a:srgbClr val="000000"/>
                          </a:solidFill>
                          <a:effectLst/>
                          <a:latin typeface="Times New Roman"/>
                          <a:ea typeface="Times New Roman"/>
                          <a:cs typeface="Arial"/>
                        </a:rPr>
                        <a:t>1.līmenis (IESĀCĒJS)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900">
                          <a:solidFill>
                            <a:srgbClr val="000000"/>
                          </a:solidFill>
                          <a:effectLst/>
                          <a:latin typeface="Times New Roman"/>
                          <a:ea typeface="Times New Roman"/>
                          <a:cs typeface="Arial"/>
                        </a:rPr>
                        <a:t>2. līmenis (DARĪTĀJS)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900">
                          <a:solidFill>
                            <a:srgbClr val="000000"/>
                          </a:solidFill>
                          <a:effectLst/>
                          <a:latin typeface="Times New Roman"/>
                          <a:ea typeface="Times New Roman"/>
                          <a:cs typeface="Arial"/>
                        </a:rPr>
                        <a:t>3.līmenis (LIETPRATĒJS)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lv-LV" sz="900">
                          <a:solidFill>
                            <a:srgbClr val="000000"/>
                          </a:solidFill>
                          <a:effectLst/>
                          <a:latin typeface="Times New Roman"/>
                          <a:ea typeface="Times New Roman"/>
                          <a:cs typeface="Arial"/>
                        </a:rPr>
                        <a:t>4.līmenis (EKSPERTS)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55600">
                <a:tc>
                  <a:txBody>
                    <a:bodyPr/>
                    <a:lstStyle/>
                    <a:p>
                      <a:pPr>
                        <a:lnSpc>
                          <a:spcPct val="107000"/>
                        </a:lnSpc>
                        <a:spcAft>
                          <a:spcPts val="0"/>
                        </a:spcAft>
                      </a:pPr>
                      <a:r>
                        <a:rPr lang="lv-LV" sz="900">
                          <a:solidFill>
                            <a:srgbClr val="000000"/>
                          </a:solidFill>
                          <a:effectLst/>
                          <a:latin typeface="Times New Roman"/>
                          <a:ea typeface="Times New Roman"/>
                          <a:cs typeface="Arial"/>
                        </a:rPr>
                        <a:t>Tehniskais noformējums (slaidu pārejas, animācijas un skaņas efekti)</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nav iekļautas slaidu pārejas un animācijas.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Slaidu pārejas un animācijas veidotas daļēji un grūti pārskatāmas.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Slaidu pārejas un animācijas pārāk ātras, vai pārāk lēnas.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pārskatāmi iekļautas slaidu pārejas un animācijas.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600">
                <a:tc>
                  <a:txBody>
                    <a:bodyPr/>
                    <a:lstStyle/>
                    <a:p>
                      <a:pPr>
                        <a:lnSpc>
                          <a:spcPct val="107000"/>
                        </a:lnSpc>
                        <a:spcAft>
                          <a:spcPts val="0"/>
                        </a:spcAft>
                      </a:pPr>
                      <a:r>
                        <a:rPr lang="lv-LV" sz="900">
                          <a:solidFill>
                            <a:srgbClr val="000000"/>
                          </a:solidFill>
                          <a:effectLst/>
                          <a:latin typeface="Times New Roman"/>
                          <a:ea typeface="Times New Roman"/>
                          <a:cs typeface="Arial"/>
                        </a:rPr>
                        <a:t>Vizuālais noformējums (dizains)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nav pielietots dizains.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pielietots nepārdomāts dizains.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pielietots pārdomāts dizains, atbilst tēmai.</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pielietots oriģināls dizains, pārdomāts, atbilst tēmai </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nSpc>
                          <a:spcPct val="107000"/>
                        </a:lnSpc>
                        <a:spcAft>
                          <a:spcPts val="0"/>
                        </a:spcAft>
                      </a:pPr>
                      <a:r>
                        <a:rPr lang="lv-LV" sz="900">
                          <a:solidFill>
                            <a:srgbClr val="000000"/>
                          </a:solidFill>
                          <a:effectLst/>
                          <a:latin typeface="Times New Roman"/>
                          <a:ea typeface="Times New Roman"/>
                          <a:cs typeface="Arial"/>
                        </a:rPr>
                        <a:t>Grafiskais noformējums</a:t>
                      </a:r>
                      <a:endParaRPr lang="en-US" sz="1100">
                        <a:effectLst/>
                        <a:latin typeface="Calibri"/>
                        <a:ea typeface="Calibri"/>
                        <a:cs typeface="Arial"/>
                      </a:endParaRPr>
                    </a:p>
                    <a:p>
                      <a:pPr>
                        <a:lnSpc>
                          <a:spcPct val="107000"/>
                        </a:lnSpc>
                        <a:spcAft>
                          <a:spcPts val="0"/>
                        </a:spcAft>
                      </a:pPr>
                      <a:r>
                        <a:rPr lang="lv-LV" sz="900">
                          <a:solidFill>
                            <a:srgbClr val="000000"/>
                          </a:solidFill>
                          <a:effectLst/>
                          <a:latin typeface="Times New Roman"/>
                          <a:ea typeface="Times New Roman"/>
                          <a:cs typeface="Arial"/>
                        </a:rPr>
                        <a:t>(tabulas, diagrammas, attēli, zīmējumi)</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nav iekļauti grafiki, tabulas, diagrammas, attēli un zīmējumi </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Grafiskais piedāvājums neatbilst prezentācijas saturam, sliktas kvalitātes, tā par daudz vai par maz</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Grafiskais piedāvājums atbilst prezentācijas saturam, ir dažas nepilnības </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Prezentācijā iekļauti grafiki, tabulas, diagrammas, attēli un zīmējumi. Grafiskais piedāvājums kvalitatīvs, atbilst prezentācijas saturam. </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nSpc>
                          <a:spcPct val="107000"/>
                        </a:lnSpc>
                        <a:spcAft>
                          <a:spcPts val="0"/>
                        </a:spcAft>
                      </a:pPr>
                      <a:r>
                        <a:rPr lang="lv-LV" sz="900">
                          <a:solidFill>
                            <a:srgbClr val="000000"/>
                          </a:solidFill>
                          <a:effectLst/>
                          <a:latin typeface="Times New Roman"/>
                          <a:ea typeface="Times New Roman"/>
                          <a:cs typeface="Arial"/>
                        </a:rPr>
                        <a:t>Teksta noformējums  (fonts, fonta lielums, rindu skaits slaidā)</a:t>
                      </a:r>
                      <a:endParaRPr lang="en-US" sz="1100">
                        <a:effectLst/>
                        <a:latin typeface="Calibri"/>
                        <a:ea typeface="Calibri"/>
                        <a:cs typeface="Arial"/>
                      </a:endParaRPr>
                    </a:p>
                    <a:p>
                      <a:pPr>
                        <a:lnSpc>
                          <a:spcPct val="107000"/>
                        </a:lnSpc>
                        <a:spcAft>
                          <a:spcPts val="0"/>
                        </a:spcAft>
                      </a:pPr>
                      <a:r>
                        <a:rPr lang="lv-LV" sz="900">
                          <a:solidFill>
                            <a:srgbClr val="000000"/>
                          </a:solidFill>
                          <a:effectLst/>
                          <a:latin typeface="Times New Roman"/>
                          <a:ea typeface="Times New Roman"/>
                          <a:cs typeface="Arial"/>
                        </a:rPr>
                        <a:t>izmantots vienots fonts</a:t>
                      </a:r>
                      <a:endParaRPr lang="en-US" sz="1100">
                        <a:effectLst/>
                        <a:latin typeface="Calibri"/>
                        <a:ea typeface="Calibri"/>
                        <a:cs typeface="Arial"/>
                      </a:endParaRPr>
                    </a:p>
                    <a:p>
                      <a:pPr>
                        <a:lnSpc>
                          <a:spcPct val="107000"/>
                        </a:lnSpc>
                        <a:spcAft>
                          <a:spcPts val="0"/>
                        </a:spcAft>
                      </a:pPr>
                      <a:r>
                        <a:rPr lang="lv-LV" sz="900">
                          <a:solidFill>
                            <a:srgbClr val="000000"/>
                          </a:solidFill>
                          <a:effectLst/>
                          <a:latin typeface="Times New Roman"/>
                          <a:ea typeface="Times New Roman"/>
                          <a:cs typeface="Arial"/>
                        </a:rPr>
                        <a:t>tekstam fonta lielums </a:t>
                      </a:r>
                      <a:endParaRPr lang="en-US" sz="1100">
                        <a:effectLst/>
                        <a:latin typeface="Calibri"/>
                        <a:ea typeface="Calibri"/>
                        <a:cs typeface="Arial"/>
                      </a:endParaRPr>
                    </a:p>
                    <a:p>
                      <a:pPr>
                        <a:lnSpc>
                          <a:spcPct val="107000"/>
                        </a:lnSpc>
                        <a:spcAft>
                          <a:spcPts val="0"/>
                        </a:spcAft>
                      </a:pPr>
                      <a:r>
                        <a:rPr lang="lv-LV" sz="900">
                          <a:solidFill>
                            <a:srgbClr val="000000"/>
                          </a:solidFill>
                          <a:effectLst/>
                          <a:latin typeface="Times New Roman"/>
                          <a:ea typeface="Times New Roman"/>
                          <a:cs typeface="Arial"/>
                        </a:rPr>
                        <a:t>28-32</a:t>
                      </a:r>
                      <a:endParaRPr lang="en-US" sz="1100">
                        <a:effectLst/>
                        <a:latin typeface="Calibri"/>
                        <a:ea typeface="Calibri"/>
                        <a:cs typeface="Arial"/>
                      </a:endParaRPr>
                    </a:p>
                    <a:p>
                      <a:pPr>
                        <a:lnSpc>
                          <a:spcPct val="107000"/>
                        </a:lnSpc>
                        <a:spcAft>
                          <a:spcPts val="0"/>
                        </a:spcAft>
                      </a:pPr>
                      <a:r>
                        <a:rPr lang="lv-LV" sz="900">
                          <a:solidFill>
                            <a:srgbClr val="000000"/>
                          </a:solidFill>
                          <a:effectLst/>
                          <a:latin typeface="Times New Roman"/>
                          <a:ea typeface="Times New Roman"/>
                          <a:cs typeface="Arial"/>
                        </a:rPr>
                        <a:t>virsrakstam fonta lielums 40-44</a:t>
                      </a:r>
                      <a:endParaRPr lang="en-US" sz="1100">
                        <a:effectLst/>
                        <a:latin typeface="Calibri"/>
                        <a:ea typeface="Calibri"/>
                        <a:cs typeface="Arial"/>
                      </a:endParaRPr>
                    </a:p>
                    <a:p>
                      <a:pPr>
                        <a:lnSpc>
                          <a:spcPct val="107000"/>
                        </a:lnSpc>
                        <a:spcAft>
                          <a:spcPts val="0"/>
                        </a:spcAft>
                      </a:pPr>
                      <a:r>
                        <a:rPr lang="lv-LV" sz="900">
                          <a:solidFill>
                            <a:srgbClr val="000000"/>
                          </a:solidFill>
                          <a:effectLst/>
                          <a:latin typeface="Times New Roman"/>
                          <a:ea typeface="Times New Roman"/>
                          <a:cs typeface="Arial"/>
                        </a:rPr>
                        <a:t>slaidā ir ne vairāk kā 10 rindiņas</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900" dirty="0">
                          <a:solidFill>
                            <a:srgbClr val="000000"/>
                          </a:solidFill>
                          <a:effectLst/>
                          <a:latin typeface="Times New Roman"/>
                          <a:ea typeface="Times New Roman"/>
                          <a:cs typeface="Arial"/>
                        </a:rPr>
                        <a:t>Ievērota viena prasība no dotajām</a:t>
                      </a:r>
                      <a:endParaRPr lang="en-US" sz="1100" dirty="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Ievērotas 2 prasības no dotajām</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a:solidFill>
                            <a:srgbClr val="000000"/>
                          </a:solidFill>
                          <a:effectLst/>
                          <a:latin typeface="Times New Roman"/>
                          <a:ea typeface="Times New Roman"/>
                          <a:cs typeface="Arial"/>
                        </a:rPr>
                        <a:t>Ievērotas 3 prasības no dotajām</a:t>
                      </a:r>
                      <a:endParaRPr lang="en-US" sz="110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900" dirty="0">
                          <a:solidFill>
                            <a:srgbClr val="000000"/>
                          </a:solidFill>
                          <a:effectLst/>
                          <a:latin typeface="Times New Roman"/>
                          <a:ea typeface="Times New Roman"/>
                          <a:cs typeface="Arial"/>
                        </a:rPr>
                        <a:t>Ir ievērotas visas prasības</a:t>
                      </a:r>
                      <a:endParaRPr lang="en-US" sz="1100" dirty="0">
                        <a:effectLst/>
                        <a:latin typeface="Calibri"/>
                        <a:ea typeface="Calibri"/>
                        <a:cs typeface="Arial"/>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608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9098148"/>
              </p:ext>
            </p:extLst>
          </p:nvPr>
        </p:nvGraphicFramePr>
        <p:xfrm>
          <a:off x="1835696" y="1052735"/>
          <a:ext cx="6768751" cy="5256585"/>
        </p:xfrm>
        <a:graphic>
          <a:graphicData uri="http://schemas.openxmlformats.org/drawingml/2006/table">
            <a:tbl>
              <a:tblPr firstRow="1" firstCol="1" bandRow="1"/>
              <a:tblGrid>
                <a:gridCol w="1319023">
                  <a:extLst>
                    <a:ext uri="{9D8B030D-6E8A-4147-A177-3AD203B41FA5}">
                      <a16:colId xmlns:a16="http://schemas.microsoft.com/office/drawing/2014/main" val="20000"/>
                    </a:ext>
                  </a:extLst>
                </a:gridCol>
                <a:gridCol w="1318403">
                  <a:extLst>
                    <a:ext uri="{9D8B030D-6E8A-4147-A177-3AD203B41FA5}">
                      <a16:colId xmlns:a16="http://schemas.microsoft.com/office/drawing/2014/main" val="20001"/>
                    </a:ext>
                  </a:extLst>
                </a:gridCol>
                <a:gridCol w="1342588">
                  <a:extLst>
                    <a:ext uri="{9D8B030D-6E8A-4147-A177-3AD203B41FA5}">
                      <a16:colId xmlns:a16="http://schemas.microsoft.com/office/drawing/2014/main" val="20002"/>
                    </a:ext>
                  </a:extLst>
                </a:gridCol>
                <a:gridCol w="1425685">
                  <a:extLst>
                    <a:ext uri="{9D8B030D-6E8A-4147-A177-3AD203B41FA5}">
                      <a16:colId xmlns:a16="http://schemas.microsoft.com/office/drawing/2014/main" val="20003"/>
                    </a:ext>
                  </a:extLst>
                </a:gridCol>
                <a:gridCol w="1363052">
                  <a:extLst>
                    <a:ext uri="{9D8B030D-6E8A-4147-A177-3AD203B41FA5}">
                      <a16:colId xmlns:a16="http://schemas.microsoft.com/office/drawing/2014/main" val="20004"/>
                    </a:ext>
                  </a:extLst>
                </a:gridCol>
              </a:tblGrid>
              <a:tr h="1136559">
                <a:tc>
                  <a:txBody>
                    <a:bodyPr/>
                    <a:lstStyle/>
                    <a:p>
                      <a:pPr algn="ctr">
                        <a:lnSpc>
                          <a:spcPct val="107000"/>
                        </a:lnSpc>
                        <a:spcAft>
                          <a:spcPts val="0"/>
                        </a:spcAft>
                      </a:pPr>
                      <a:r>
                        <a:rPr lang="lv-LV" sz="800" dirty="0">
                          <a:solidFill>
                            <a:srgbClr val="000000"/>
                          </a:solidFill>
                          <a:effectLst/>
                          <a:latin typeface="Times New Roman"/>
                          <a:ea typeface="Times New Roman"/>
                          <a:cs typeface="Arial"/>
                        </a:rPr>
                        <a:t>Saturs</a:t>
                      </a:r>
                      <a:endParaRPr lang="en-US" sz="1000" dirty="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800">
                          <a:solidFill>
                            <a:srgbClr val="000000"/>
                          </a:solidFill>
                          <a:effectLst/>
                          <a:latin typeface="Times New Roman"/>
                          <a:ea typeface="Times New Roman"/>
                          <a:cs typeface="Arial"/>
                        </a:rPr>
                        <a:t>Skolēns demonstrē sliktu izpratni par tēmu, virspusēji pārzina saturu un nozīmīgumu.</a:t>
                      </a:r>
                      <a:endParaRPr lang="en-US" sz="1000">
                        <a:effectLst/>
                        <a:latin typeface="Calibri"/>
                        <a:ea typeface="Calibri"/>
                        <a:cs typeface="Arial"/>
                      </a:endParaRPr>
                    </a:p>
                    <a:p>
                      <a:pPr>
                        <a:lnSpc>
                          <a:spcPct val="107000"/>
                        </a:lnSpc>
                        <a:spcAft>
                          <a:spcPts val="0"/>
                        </a:spcAft>
                      </a:pPr>
                      <a:r>
                        <a:rPr lang="lv-LV" sz="800">
                          <a:solidFill>
                            <a:srgbClr val="000000"/>
                          </a:solidFill>
                          <a:effectLst/>
                          <a:latin typeface="Times New Roman"/>
                          <a:ea typeface="Times New Roman"/>
                          <a:cs typeface="Arial"/>
                        </a:rPr>
                        <a:t>Tēma izpētīta virspusēji.</a:t>
                      </a:r>
                      <a:endParaRPr lang="en-US" sz="1000">
                        <a:effectLst/>
                        <a:latin typeface="Calibri"/>
                        <a:ea typeface="Calibri"/>
                        <a:cs typeface="Arial"/>
                      </a:endParaRPr>
                    </a:p>
                    <a:p>
                      <a:pPr>
                        <a:lnSpc>
                          <a:spcPct val="107000"/>
                        </a:lnSpc>
                        <a:spcAft>
                          <a:spcPts val="0"/>
                        </a:spcAft>
                      </a:pPr>
                      <a:r>
                        <a:rPr lang="lv-LV" sz="800">
                          <a:solidFill>
                            <a:srgbClr val="000000"/>
                          </a:solidFill>
                          <a:effectLst/>
                          <a:latin typeface="Times New Roman"/>
                          <a:ea typeface="Times New Roman"/>
                          <a:cs typeface="Arial"/>
                        </a:rPr>
                        <a:t>Tekstā vairākas pareizrakstības kļūdas.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dirty="0">
                          <a:solidFill>
                            <a:srgbClr val="000000"/>
                          </a:solidFill>
                          <a:effectLst/>
                          <a:latin typeface="Times New Roman"/>
                          <a:ea typeface="Times New Roman"/>
                          <a:cs typeface="Arial"/>
                        </a:rPr>
                        <a:t>Skolēns demonstrē daļēju izpratni par tēmu, pietiekami pārzina saturu, pielietojumu un nozīmīgumu.  </a:t>
                      </a:r>
                      <a:endParaRPr lang="en-US" sz="1000" dirty="0">
                        <a:effectLst/>
                        <a:latin typeface="Calibri"/>
                        <a:ea typeface="Calibri"/>
                        <a:cs typeface="Arial"/>
                      </a:endParaRPr>
                    </a:p>
                    <a:p>
                      <a:pPr>
                        <a:lnSpc>
                          <a:spcPct val="107000"/>
                        </a:lnSpc>
                        <a:spcAft>
                          <a:spcPts val="0"/>
                        </a:spcAft>
                      </a:pPr>
                      <a:r>
                        <a:rPr lang="lv-LV" sz="800" dirty="0">
                          <a:solidFill>
                            <a:srgbClr val="000000"/>
                          </a:solidFill>
                          <a:effectLst/>
                          <a:latin typeface="Times New Roman"/>
                          <a:ea typeface="Times New Roman"/>
                          <a:cs typeface="Arial"/>
                        </a:rPr>
                        <a:t>Ir nepilnības tēmas izpētē. </a:t>
                      </a:r>
                      <a:endParaRPr lang="en-US" sz="1000" dirty="0">
                        <a:effectLst/>
                        <a:latin typeface="Calibri"/>
                        <a:ea typeface="Calibri"/>
                        <a:cs typeface="Arial"/>
                      </a:endParaRPr>
                    </a:p>
                    <a:p>
                      <a:pPr>
                        <a:lnSpc>
                          <a:spcPct val="107000"/>
                        </a:lnSpc>
                        <a:spcAft>
                          <a:spcPts val="0"/>
                        </a:spcAft>
                      </a:pPr>
                      <a:r>
                        <a:rPr lang="lv-LV" sz="800" dirty="0">
                          <a:solidFill>
                            <a:srgbClr val="000000"/>
                          </a:solidFill>
                          <a:effectLst/>
                          <a:latin typeface="Times New Roman"/>
                          <a:ea typeface="Times New Roman"/>
                          <a:cs typeface="Arial"/>
                        </a:rPr>
                        <a:t>Tekstā nedaudz pareizrakstības kļūdas.</a:t>
                      </a:r>
                      <a:endParaRPr lang="en-US" sz="1000" dirty="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solidFill>
                            <a:srgbClr val="000000"/>
                          </a:solidFill>
                          <a:effectLst/>
                          <a:latin typeface="Times New Roman"/>
                          <a:ea typeface="Times New Roman"/>
                          <a:cs typeface="Arial"/>
                        </a:rPr>
                        <a:t>Skolēns demonstrē labu izpratni par tēmu, labi pārzina saturu, pielietojums un nozīmīgumu. </a:t>
                      </a:r>
                      <a:endParaRPr lang="en-US" sz="1000">
                        <a:effectLst/>
                        <a:latin typeface="Calibri"/>
                        <a:ea typeface="Calibri"/>
                        <a:cs typeface="Arial"/>
                      </a:endParaRPr>
                    </a:p>
                    <a:p>
                      <a:pPr>
                        <a:lnSpc>
                          <a:spcPct val="107000"/>
                        </a:lnSpc>
                        <a:spcAft>
                          <a:spcPts val="0"/>
                        </a:spcAft>
                      </a:pPr>
                      <a:r>
                        <a:rPr lang="lv-LV" sz="800">
                          <a:solidFill>
                            <a:srgbClr val="000000"/>
                          </a:solidFill>
                          <a:effectLst/>
                          <a:latin typeface="Times New Roman"/>
                          <a:ea typeface="Times New Roman"/>
                          <a:cs typeface="Arial"/>
                        </a:rPr>
                        <a:t>Ir veikta tēmas izpēte.</a:t>
                      </a:r>
                      <a:endParaRPr lang="en-US" sz="1000">
                        <a:effectLst/>
                        <a:latin typeface="Calibri"/>
                        <a:ea typeface="Calibri"/>
                        <a:cs typeface="Arial"/>
                      </a:endParaRPr>
                    </a:p>
                    <a:p>
                      <a:pPr>
                        <a:lnSpc>
                          <a:spcPct val="107000"/>
                        </a:lnSpc>
                        <a:spcAft>
                          <a:spcPts val="0"/>
                        </a:spcAft>
                      </a:pPr>
                      <a:r>
                        <a:rPr lang="lv-LV" sz="800">
                          <a:solidFill>
                            <a:srgbClr val="000000"/>
                          </a:solidFill>
                          <a:effectLst/>
                          <a:latin typeface="Times New Roman"/>
                          <a:ea typeface="Times New Roman"/>
                          <a:cs typeface="Arial"/>
                        </a:rPr>
                        <a:t>Tekstā ne vairāk kā 2 pareizrakstības kļūdas. </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solidFill>
                            <a:srgbClr val="000000"/>
                          </a:solidFill>
                          <a:effectLst/>
                          <a:latin typeface="Times New Roman"/>
                          <a:ea typeface="Times New Roman"/>
                          <a:cs typeface="Arial"/>
                        </a:rPr>
                        <a:t>Skolēns demonstrē lielisku izpratni par tēmu, saturu, pielietojumu un nozīmīgumu. </a:t>
                      </a:r>
                      <a:endParaRPr lang="en-US" sz="1000">
                        <a:effectLst/>
                        <a:latin typeface="Calibri"/>
                        <a:ea typeface="Calibri"/>
                        <a:cs typeface="Arial"/>
                      </a:endParaRPr>
                    </a:p>
                    <a:p>
                      <a:pPr>
                        <a:lnSpc>
                          <a:spcPct val="107000"/>
                        </a:lnSpc>
                        <a:spcAft>
                          <a:spcPts val="0"/>
                        </a:spcAft>
                      </a:pPr>
                      <a:r>
                        <a:rPr lang="lv-LV" sz="800">
                          <a:solidFill>
                            <a:srgbClr val="000000"/>
                          </a:solidFill>
                          <a:effectLst/>
                          <a:latin typeface="Times New Roman"/>
                          <a:ea typeface="Times New Roman"/>
                          <a:cs typeface="Arial"/>
                        </a:rPr>
                        <a:t>Ir veikta dziļa tēmas izpēte. </a:t>
                      </a:r>
                      <a:endParaRPr lang="en-US" sz="1000">
                        <a:effectLst/>
                        <a:latin typeface="Calibri"/>
                        <a:ea typeface="Calibri"/>
                        <a:cs typeface="Arial"/>
                      </a:endParaRPr>
                    </a:p>
                    <a:p>
                      <a:pPr>
                        <a:lnSpc>
                          <a:spcPct val="107000"/>
                        </a:lnSpc>
                        <a:spcAft>
                          <a:spcPts val="0"/>
                        </a:spcAft>
                      </a:pPr>
                      <a:r>
                        <a:rPr lang="lv-LV" sz="800">
                          <a:solidFill>
                            <a:srgbClr val="000000"/>
                          </a:solidFill>
                          <a:effectLst/>
                          <a:latin typeface="Times New Roman"/>
                          <a:ea typeface="Times New Roman"/>
                          <a:cs typeface="Arial"/>
                        </a:rPr>
                        <a:t>Nav pareizrakstības kļūdu.</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2419">
                <a:tc>
                  <a:txBody>
                    <a:bodyPr/>
                    <a:lstStyle/>
                    <a:p>
                      <a:pPr algn="ctr">
                        <a:lnSpc>
                          <a:spcPct val="107000"/>
                        </a:lnSpc>
                        <a:spcAft>
                          <a:spcPts val="0"/>
                        </a:spcAft>
                      </a:pPr>
                      <a:r>
                        <a:rPr lang="lv-LV" sz="800">
                          <a:solidFill>
                            <a:srgbClr val="000000"/>
                          </a:solidFill>
                          <a:effectLst/>
                          <a:latin typeface="Times New Roman"/>
                          <a:ea typeface="Times New Roman"/>
                          <a:cs typeface="Arial"/>
                        </a:rPr>
                        <a:t>Pētījums, informācijas avoti</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800">
                          <a:effectLst/>
                          <a:latin typeface="Times New Roman"/>
                          <a:ea typeface="Calibri"/>
                          <a:cs typeface="Arial"/>
                        </a:rPr>
                        <a:t>Satura atklāšanai, pētīšanai izmantoti nekorekti un apšaubāmi informācijas avoti.</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Satura atklāšanai, pētīšanai izmantoti vairāki informācijas avoti, tomēr daži no tiem nav uzskatāmi par drošiem, neapšaubāmiem avotiem.</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Satura atklāšanai, pētīšanai izmantoti vairāki droši un korekti informācijas avoti.</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dirty="0">
                          <a:effectLst/>
                          <a:latin typeface="Times New Roman"/>
                          <a:ea typeface="Calibri"/>
                          <a:cs typeface="Arial"/>
                        </a:rPr>
                        <a:t>Satura atklāšanai, pētīšanai izmantoti vairāki droši un korekti informācijas avoti (tai skaitā zinātniskā literatūra)</a:t>
                      </a:r>
                      <a:endParaRPr lang="en-US" sz="1000" dirty="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5188">
                <a:tc>
                  <a:txBody>
                    <a:bodyPr/>
                    <a:lstStyle/>
                    <a:p>
                      <a:pPr algn="ctr">
                        <a:lnSpc>
                          <a:spcPct val="107000"/>
                        </a:lnSpc>
                        <a:spcAft>
                          <a:spcPts val="0"/>
                        </a:spcAft>
                      </a:pPr>
                      <a:r>
                        <a:rPr lang="lv-LV" sz="800">
                          <a:solidFill>
                            <a:srgbClr val="000000"/>
                          </a:solidFill>
                          <a:effectLst/>
                          <a:latin typeface="Times New Roman"/>
                          <a:ea typeface="Times New Roman"/>
                          <a:cs typeface="Arial"/>
                        </a:rPr>
                        <a:t>Uzstāšanās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800">
                          <a:effectLst/>
                          <a:latin typeface="Times New Roman"/>
                          <a:ea typeface="Calibri"/>
                          <a:cs typeface="Arial"/>
                        </a:rPr>
                        <a:t>Prezentētājs nav sagatavojis stāstījumu- lasa informāciju no prezentācijas, neveido acu kontaktu ar auditoriju.</a:t>
                      </a:r>
                      <a:endParaRPr lang="en-US" sz="1000">
                        <a:effectLst/>
                        <a:latin typeface="Calibri"/>
                        <a:ea typeface="Calibri"/>
                        <a:cs typeface="Arial"/>
                      </a:endParaRPr>
                    </a:p>
                    <a:p>
                      <a:pPr>
                        <a:lnSpc>
                          <a:spcPct val="107000"/>
                        </a:lnSpc>
                        <a:spcAft>
                          <a:spcPts val="0"/>
                        </a:spcAft>
                      </a:pPr>
                      <a:r>
                        <a:rPr lang="lv-LV" sz="800">
                          <a:effectLst/>
                          <a:latin typeface="Times New Roman"/>
                          <a:ea typeface="Calibri"/>
                          <a:cs typeface="Arial"/>
                        </a:rPr>
                        <a:t>Uzstāšanās laikā izmanto neliterāru valodu. Zinātnisko terminu un jēdzienu lietojums ir nekorekts. Neievēro noteikto prezentācijas laiku. Tas tiek būtiski pārsniegts vai neizmantots.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Prezentētājs bieži novirzās no prezentācijā iekļautā satura, stāstījums nav saskaņots ar prezentācijā redzamo saturu. Vairākos prezentēšanas posmos informāciju lasa no slaidiem. Cenšas veidot acu kontaktu ar auditoriju, taču bieži novēršas.</a:t>
                      </a:r>
                      <a:endParaRPr lang="en-US" sz="1000">
                        <a:effectLst/>
                        <a:latin typeface="Calibri"/>
                        <a:ea typeface="Calibri"/>
                        <a:cs typeface="Arial"/>
                      </a:endParaRPr>
                    </a:p>
                    <a:p>
                      <a:pPr>
                        <a:lnSpc>
                          <a:spcPct val="107000"/>
                        </a:lnSpc>
                        <a:spcAft>
                          <a:spcPts val="0"/>
                        </a:spcAft>
                      </a:pPr>
                      <a:r>
                        <a:rPr lang="lv-LV" sz="800">
                          <a:effectLst/>
                          <a:latin typeface="Times New Roman"/>
                          <a:ea typeface="Calibri"/>
                          <a:cs typeface="Arial"/>
                        </a:rPr>
                        <a:t>Uzstāšanās laikā bieži lieto neliterāru valodu. Stāstījumā iekļauti tikai daži zinātniski termini un jēdzieni.</a:t>
                      </a:r>
                      <a:endParaRPr lang="en-US" sz="1000">
                        <a:effectLst/>
                        <a:latin typeface="Calibri"/>
                        <a:ea typeface="Calibri"/>
                        <a:cs typeface="Arial"/>
                      </a:endParaRPr>
                    </a:p>
                    <a:p>
                      <a:pPr>
                        <a:lnSpc>
                          <a:spcPct val="107000"/>
                        </a:lnSpc>
                        <a:spcAft>
                          <a:spcPts val="0"/>
                        </a:spcAft>
                      </a:pPr>
                      <a:r>
                        <a:rPr lang="lv-LV" sz="800">
                          <a:effectLst/>
                          <a:latin typeface="Times New Roman"/>
                          <a:ea typeface="Calibri"/>
                          <a:cs typeface="Arial"/>
                        </a:rPr>
                        <a:t>Vērojami centieni iekļauties laikā.</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Prezentētājs sagatavojis stāstījumu. Informācija tiek pasniegta raitā un gramatiski korektā valodā. Veido acu kontaktu ar auditoriju. Uzstāšanās laikā vērojamas nelielas novirzes no literārās valodas, kas netraucē uztvert darba saturu. Stāstījumā iekļauti zinātniskie termini un jēdzieni. Ievērots prezentēšanai atvēlētais laiks.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Prezentētājs sagatavojis saistošu stāstījumu. Piesaista auditorijas uzmanību. Uzstāšanās laikā lieto literāro valodu, pārliecinoši izmanto stāstījumā zinātniskus jēdzienus un terminus. Precīzi ievērots prezentēšanai atvēlētais laiks.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2419">
                <a:tc>
                  <a:txBody>
                    <a:bodyPr/>
                    <a:lstStyle/>
                    <a:p>
                      <a:pPr algn="ctr">
                        <a:lnSpc>
                          <a:spcPct val="107000"/>
                        </a:lnSpc>
                        <a:spcAft>
                          <a:spcPts val="0"/>
                        </a:spcAft>
                      </a:pPr>
                      <a:r>
                        <a:rPr lang="lv-LV" sz="800">
                          <a:effectLst/>
                          <a:latin typeface="Times New Roman"/>
                          <a:ea typeface="Calibri"/>
                          <a:cs typeface="Arial"/>
                        </a:rPr>
                        <a:t>Atbildes uz jautājumiem.</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lv-LV" sz="800">
                          <a:effectLst/>
                          <a:latin typeface="Times New Roman"/>
                          <a:ea typeface="Calibri"/>
                          <a:cs typeface="Arial"/>
                        </a:rPr>
                        <a:t>Uz jautājumiem atbild nedroši, izmanto prezentācijā iekļautos tekstus.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Spēj atbildēt uz auditorijas uzdotajiem jautājumiem. Atbildes nav pārliecinošas, vērojamas kļūdas.</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a:effectLst/>
                          <a:latin typeface="Times New Roman"/>
                          <a:ea typeface="Calibri"/>
                          <a:cs typeface="Arial"/>
                        </a:rPr>
                        <a:t>Pilnībā spēj atbildēt uz auditorijas jautājumiem, pamatojoties uz prezentācijā iekļautajiem faktiem.</a:t>
                      </a:r>
                      <a:endParaRPr lang="en-US" sz="100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800" dirty="0">
                          <a:effectLst/>
                          <a:latin typeface="Times New Roman"/>
                          <a:ea typeface="Calibri"/>
                          <a:cs typeface="Arial"/>
                        </a:rPr>
                        <a:t>Pilnībā spēj atbildēt uz jautājumiem. Atbildēs demonstrē padziļinātu izpratni par tēmas saturu, spēj sniegt papildus informāciju.</a:t>
                      </a:r>
                      <a:endParaRPr lang="en-US" sz="1000" dirty="0">
                        <a:effectLst/>
                        <a:latin typeface="Calibri"/>
                        <a:ea typeface="Calibri"/>
                        <a:cs typeface="Arial"/>
                      </a:endParaRPr>
                    </a:p>
                  </a:txBody>
                  <a:tcPr marL="56143" marR="5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120900" y="1435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8722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marL="82296" indent="0">
              <a:buNone/>
            </a:pPr>
            <a:r>
              <a:rPr lang="en-US" sz="1700" b="1" dirty="0" err="1">
                <a:solidFill>
                  <a:prstClr val="black"/>
                </a:solidFill>
                <a:latin typeface="Calibri" pitchFamily="34" charset="0"/>
                <a:ea typeface="Calibri"/>
                <a:cs typeface="Times New Roman"/>
              </a:rPr>
              <a:t>Uzdevum</a:t>
            </a:r>
            <a:r>
              <a:rPr lang="lv-LV" sz="1700" b="1" dirty="0">
                <a:solidFill>
                  <a:prstClr val="black"/>
                </a:solidFill>
                <a:latin typeface="Calibri" pitchFamily="34" charset="0"/>
                <a:ea typeface="Calibri"/>
                <a:cs typeface="Times New Roman"/>
              </a:rPr>
              <a:t>i: </a:t>
            </a:r>
          </a:p>
          <a:p>
            <a:pPr marL="0" lvl="0" indent="0">
              <a:lnSpc>
                <a:spcPct val="115000"/>
              </a:lnSpc>
              <a:spcAft>
                <a:spcPts val="0"/>
              </a:spcAft>
              <a:buNone/>
            </a:pPr>
            <a:r>
              <a:rPr lang="lv-LV" sz="1700" dirty="0">
                <a:latin typeface="Calibri" pitchFamily="34" charset="0"/>
                <a:ea typeface="Calibri"/>
                <a:cs typeface="Times New Roman"/>
              </a:rPr>
              <a:t>A</a:t>
            </a:r>
            <a:r>
              <a:rPr lang="en-US" sz="1700" dirty="0" err="1">
                <a:latin typeface="Calibri" pitchFamily="34" charset="0"/>
                <a:ea typeface="Calibri"/>
                <a:cs typeface="Times New Roman"/>
              </a:rPr>
              <a:t>tbilstoši</a:t>
            </a:r>
            <a:r>
              <a:rPr lang="en-US" sz="1700" dirty="0">
                <a:latin typeface="Calibri" pitchFamily="34" charset="0"/>
                <a:ea typeface="Calibri"/>
                <a:cs typeface="Times New Roman"/>
              </a:rPr>
              <a:t> </a:t>
            </a:r>
            <a:r>
              <a:rPr lang="lv-LV" sz="1700" dirty="0">
                <a:latin typeface="Calibri" pitchFamily="34" charset="0"/>
                <a:ea typeface="Calibri"/>
                <a:cs typeface="Times New Roman"/>
              </a:rPr>
              <a:t>valstiskuma posmam tiek </a:t>
            </a:r>
            <a:r>
              <a:rPr lang="en-US" sz="1700" dirty="0" err="1">
                <a:latin typeface="Calibri" pitchFamily="34" charset="0"/>
                <a:ea typeface="Calibri"/>
                <a:cs typeface="Times New Roman"/>
              </a:rPr>
              <a:t>izveido</a:t>
            </a:r>
            <a:r>
              <a:rPr lang="lv-LV" sz="1700" dirty="0">
                <a:latin typeface="Calibri" pitchFamily="34" charset="0"/>
                <a:ea typeface="Calibri"/>
                <a:cs typeface="Times New Roman"/>
              </a:rPr>
              <a:t>t</a:t>
            </a:r>
            <a:r>
              <a:rPr lang="en-US" sz="1700" dirty="0">
                <a:latin typeface="Calibri" pitchFamily="34" charset="0"/>
                <a:ea typeface="Calibri"/>
                <a:cs typeface="Times New Roman"/>
              </a:rPr>
              <a:t>a</a:t>
            </a:r>
            <a:r>
              <a:rPr lang="lv-LV" sz="1700" dirty="0">
                <a:latin typeface="Calibri" pitchFamily="34" charset="0"/>
                <a:ea typeface="Calibri"/>
                <a:cs typeface="Times New Roman"/>
              </a:rPr>
              <a:t>s </a:t>
            </a:r>
            <a:r>
              <a:rPr lang="en-US" sz="1700" dirty="0">
                <a:latin typeface="Calibri" pitchFamily="34" charset="0"/>
                <a:ea typeface="Calibri"/>
                <a:cs typeface="Times New Roman"/>
              </a:rPr>
              <a:t>3 </a:t>
            </a:r>
            <a:r>
              <a:rPr lang="en-US" sz="1700" dirty="0" err="1">
                <a:latin typeface="Calibri" pitchFamily="34" charset="0"/>
                <a:ea typeface="Calibri"/>
                <a:cs typeface="Times New Roman"/>
              </a:rPr>
              <a:t>grupas</a:t>
            </a:r>
            <a:r>
              <a:rPr lang="lv-LV" sz="1700" dirty="0">
                <a:latin typeface="Calibri" pitchFamily="34" charset="0"/>
                <a:ea typeface="Calibri"/>
                <a:cs typeface="Times New Roman"/>
              </a:rPr>
              <a:t>.</a:t>
            </a:r>
          </a:p>
          <a:p>
            <a:pPr marL="0" lvl="0" indent="0">
              <a:lnSpc>
                <a:spcPct val="115000"/>
              </a:lnSpc>
              <a:spcAft>
                <a:spcPts val="0"/>
              </a:spcAft>
              <a:buNone/>
            </a:pPr>
            <a:r>
              <a:rPr lang="en-US" sz="1700" dirty="0" err="1">
                <a:latin typeface="Calibri" pitchFamily="34" charset="0"/>
                <a:ea typeface="Calibri"/>
                <a:cs typeface="Times New Roman"/>
              </a:rPr>
              <a:t>Katrā</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grupā</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balstoties</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uz</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mazo</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grupu</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prezentāciju</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tematiem</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noti</a:t>
            </a:r>
            <a:r>
              <a:rPr lang="lv-LV" sz="1700" dirty="0" err="1">
                <a:latin typeface="Calibri" pitchFamily="34" charset="0"/>
                <a:ea typeface="Calibri"/>
                <a:cs typeface="Times New Roman"/>
              </a:rPr>
              <a:t>ek</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vienošanās</a:t>
            </a:r>
            <a:r>
              <a:rPr lang="en-US" sz="1700" dirty="0">
                <a:latin typeface="Calibri" pitchFamily="34" charset="0"/>
                <a:ea typeface="Calibri"/>
                <a:cs typeface="Times New Roman"/>
              </a:rPr>
              <a:t> par </a:t>
            </a:r>
            <a:r>
              <a:rPr lang="en-US" sz="1700" dirty="0" err="1">
                <a:latin typeface="Calibri" pitchFamily="34" charset="0"/>
                <a:ea typeface="Calibri"/>
                <a:cs typeface="Times New Roman"/>
              </a:rPr>
              <a:t>teatralizēta</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uzveduma</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Senā</a:t>
            </a:r>
            <a:r>
              <a:rPr lang="en-US" sz="1700" dirty="0">
                <a:latin typeface="Calibri" pitchFamily="34" charset="0"/>
                <a:ea typeface="Calibri"/>
                <a:cs typeface="Times New Roman"/>
              </a:rPr>
              <a:t> Roma- </a:t>
            </a:r>
            <a:r>
              <a:rPr lang="lv-LV" sz="1700" dirty="0">
                <a:latin typeface="Calibri" pitchFamily="34" charset="0"/>
                <a:ea typeface="Calibri"/>
                <a:cs typeface="Times New Roman"/>
              </a:rPr>
              <a:t>scenārija</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izveidi</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pienākumu</a:t>
            </a:r>
            <a:r>
              <a:rPr lang="en-US" sz="1700" dirty="0">
                <a:latin typeface="Calibri" pitchFamily="34" charset="0"/>
                <a:ea typeface="Calibri"/>
                <a:cs typeface="Times New Roman"/>
              </a:rPr>
              <a:t> </a:t>
            </a:r>
            <a:r>
              <a:rPr lang="en-US" sz="1700" dirty="0" err="1">
                <a:latin typeface="Calibri" pitchFamily="34" charset="0"/>
                <a:ea typeface="Calibri"/>
                <a:cs typeface="Times New Roman"/>
              </a:rPr>
              <a:t>sadali</a:t>
            </a:r>
            <a:r>
              <a:rPr lang="lv-LV" sz="1700" dirty="0">
                <a:latin typeface="Calibri" pitchFamily="34" charset="0"/>
                <a:ea typeface="Calibri"/>
                <a:cs typeface="Times New Roman"/>
              </a:rPr>
              <a:t>.</a:t>
            </a:r>
          </a:p>
          <a:p>
            <a:pPr marL="0" lvl="0" indent="0">
              <a:lnSpc>
                <a:spcPct val="115000"/>
              </a:lnSpc>
              <a:spcAft>
                <a:spcPts val="0"/>
              </a:spcAft>
              <a:buNone/>
            </a:pPr>
            <a:r>
              <a:rPr lang="lv-LV" sz="1700" dirty="0">
                <a:latin typeface="Calibri" pitchFamily="34" charset="0"/>
                <a:ea typeface="Calibri"/>
                <a:cs typeface="Times New Roman"/>
                <a:sym typeface="Wingdings"/>
              </a:rPr>
              <a:t>Uzraksta iestudējuma scenāriju</a:t>
            </a:r>
          </a:p>
          <a:p>
            <a:pPr marL="0" lvl="0" indent="0">
              <a:lnSpc>
                <a:spcPct val="115000"/>
              </a:lnSpc>
              <a:spcAft>
                <a:spcPts val="0"/>
              </a:spcAft>
              <a:buNone/>
            </a:pPr>
            <a:r>
              <a:rPr lang="lv-LV" sz="1700" dirty="0">
                <a:latin typeface="Calibri" pitchFamily="34" charset="0"/>
                <a:ea typeface="Calibri"/>
                <a:cs typeface="Times New Roman"/>
                <a:sym typeface="Wingdings"/>
              </a:rPr>
              <a:t>Veido iestudējumu </a:t>
            </a:r>
          </a:p>
          <a:p>
            <a:pPr marL="0" lvl="0" indent="0">
              <a:lnSpc>
                <a:spcPct val="115000"/>
              </a:lnSpc>
              <a:spcAft>
                <a:spcPts val="0"/>
              </a:spcAft>
              <a:buNone/>
            </a:pPr>
            <a:r>
              <a:rPr lang="lv-LV" sz="1400" dirty="0">
                <a:latin typeface="Calibri" pitchFamily="34" charset="0"/>
                <a:ea typeface="Calibri"/>
                <a:cs typeface="Times New Roman"/>
                <a:sym typeface="Wingdings"/>
              </a:rPr>
              <a:t>(3 mācību stundas)</a:t>
            </a:r>
          </a:p>
          <a:p>
            <a:pPr marL="0" lvl="0" indent="0">
              <a:lnSpc>
                <a:spcPct val="115000"/>
              </a:lnSpc>
              <a:spcAft>
                <a:spcPts val="0"/>
              </a:spcAft>
              <a:buNone/>
            </a:pPr>
            <a:r>
              <a:rPr lang="lv-LV" sz="1700" dirty="0">
                <a:latin typeface="Calibri" pitchFamily="34" charset="0"/>
                <a:ea typeface="Calibri"/>
                <a:cs typeface="Times New Roman"/>
                <a:sym typeface="Wingdings"/>
              </a:rPr>
              <a:t>Darbu prezentē</a:t>
            </a:r>
          </a:p>
          <a:p>
            <a:pPr marL="0" lvl="0" indent="0">
              <a:lnSpc>
                <a:spcPct val="115000"/>
              </a:lnSpc>
              <a:spcAft>
                <a:spcPts val="0"/>
              </a:spcAft>
              <a:buNone/>
            </a:pPr>
            <a:r>
              <a:rPr lang="lv-LV" sz="1400" dirty="0">
                <a:latin typeface="Calibri" pitchFamily="34" charset="0"/>
                <a:ea typeface="Calibri"/>
                <a:cs typeface="Times New Roman"/>
                <a:sym typeface="Wingdings"/>
              </a:rPr>
              <a:t>(1 mācību stunda)</a:t>
            </a:r>
            <a:endParaRPr lang="lv-LV" sz="1400" dirty="0">
              <a:latin typeface="Calibri" pitchFamily="34" charset="0"/>
              <a:ea typeface="Calibri"/>
              <a:cs typeface="Times New Roman"/>
            </a:endParaRPr>
          </a:p>
          <a:p>
            <a:pPr marL="0" lvl="0" indent="0">
              <a:lnSpc>
                <a:spcPct val="115000"/>
              </a:lnSpc>
              <a:spcAft>
                <a:spcPts val="0"/>
              </a:spcAft>
              <a:buNone/>
            </a:pPr>
            <a:r>
              <a:rPr lang="lv-LV" sz="1700" dirty="0">
                <a:latin typeface="Calibri" pitchFamily="34" charset="0"/>
                <a:ea typeface="Calibri"/>
                <a:cs typeface="Times New Roman"/>
                <a:sym typeface="Wingdings"/>
              </a:rPr>
              <a:t></a:t>
            </a:r>
            <a:r>
              <a:rPr lang="lv-LV" sz="1700" dirty="0">
                <a:latin typeface="Calibri" pitchFamily="34" charset="0"/>
                <a:ea typeface="Calibri"/>
                <a:cs typeface="Times New Roman"/>
              </a:rPr>
              <a:t>Pārrunā ar skatītājiem iestudējuma iespaidus – uzklausa skatītāju viedokli, aizstāv savu ieceri</a:t>
            </a:r>
          </a:p>
          <a:p>
            <a:pPr marL="0" lvl="0" indent="0">
              <a:lnSpc>
                <a:spcPct val="115000"/>
              </a:lnSpc>
              <a:spcAft>
                <a:spcPts val="0"/>
              </a:spcAft>
              <a:buNone/>
            </a:pPr>
            <a:r>
              <a:rPr lang="lv-LV" sz="1700" dirty="0">
                <a:latin typeface="Calibri" pitchFamily="34" charset="0"/>
                <a:ea typeface="Calibri"/>
                <a:cs typeface="Times New Roman"/>
                <a:sym typeface="Wingdings"/>
              </a:rPr>
              <a:t>A</a:t>
            </a:r>
            <a:r>
              <a:rPr lang="lv-LV" sz="1700" dirty="0">
                <a:latin typeface="Calibri" pitchFamily="34" charset="0"/>
                <a:ea typeface="Calibri"/>
                <a:cs typeface="Times New Roman"/>
              </a:rPr>
              <a:t>nalizē un novērtē individuālo un grupas kopīgo sniegumu</a:t>
            </a:r>
          </a:p>
          <a:p>
            <a:pPr marL="0" lvl="0" indent="0">
              <a:lnSpc>
                <a:spcPct val="115000"/>
              </a:lnSpc>
              <a:spcAft>
                <a:spcPts val="0"/>
              </a:spcAft>
              <a:buNone/>
            </a:pPr>
            <a:r>
              <a:rPr lang="lv-LV" sz="1700" dirty="0">
                <a:latin typeface="Calibri" pitchFamily="34" charset="0"/>
                <a:ea typeface="Calibri"/>
                <a:cs typeface="Times New Roman"/>
                <a:sym typeface="Wingdings"/>
              </a:rPr>
              <a:t></a:t>
            </a:r>
            <a:r>
              <a:rPr lang="lv-LV" sz="1700" dirty="0">
                <a:latin typeface="Calibri" pitchFamily="34" charset="0"/>
                <a:ea typeface="Calibri"/>
                <a:cs typeface="Times New Roman"/>
              </a:rPr>
              <a:t> Secina par paveikto:</a:t>
            </a:r>
          </a:p>
          <a:p>
            <a:pPr marL="0" lvl="0" indent="0">
              <a:lnSpc>
                <a:spcPct val="115000"/>
              </a:lnSpc>
              <a:spcAft>
                <a:spcPts val="0"/>
              </a:spcAft>
              <a:buNone/>
            </a:pPr>
            <a:r>
              <a:rPr lang="lv-LV" sz="1700" dirty="0">
                <a:latin typeface="Calibri" pitchFamily="34" charset="0"/>
                <a:ea typeface="Calibri"/>
                <a:cs typeface="Times New Roman"/>
                <a:sym typeface="Wingdings"/>
              </a:rPr>
              <a:t>Kas noritēja labi?  Ko varēja paveikt labāk?  Ko turpmāk darīt citādāk?</a:t>
            </a:r>
            <a:endParaRPr lang="lv-LV" sz="1700" dirty="0">
              <a:latin typeface="Calibri" pitchFamily="34" charset="0"/>
              <a:ea typeface="Calibri"/>
              <a:cs typeface="Times New Roman"/>
            </a:endParaRPr>
          </a:p>
          <a:p>
            <a:pPr marL="0" lvl="0" indent="0">
              <a:lnSpc>
                <a:spcPct val="115000"/>
              </a:lnSpc>
              <a:spcAft>
                <a:spcPts val="0"/>
              </a:spcAft>
              <a:buNone/>
            </a:pPr>
            <a:r>
              <a:rPr lang="lv-LV" sz="1400" dirty="0">
                <a:latin typeface="Calibri" pitchFamily="34" charset="0"/>
                <a:ea typeface="Calibri"/>
                <a:cs typeface="Times New Roman"/>
              </a:rPr>
              <a:t>(1 mācību stunda)</a:t>
            </a:r>
          </a:p>
          <a:p>
            <a:pPr marL="0" lvl="0" indent="0">
              <a:lnSpc>
                <a:spcPct val="115000"/>
              </a:lnSpc>
              <a:spcAft>
                <a:spcPts val="0"/>
              </a:spcAft>
              <a:buNone/>
            </a:pPr>
            <a:endParaRPr lang="lv-LV" sz="1700" dirty="0">
              <a:latin typeface="Calibri" pitchFamily="34" charset="0"/>
              <a:ea typeface="Calibri"/>
              <a:cs typeface="Times New Roman"/>
            </a:endParaRPr>
          </a:p>
        </p:txBody>
      </p:sp>
    </p:spTree>
    <p:extLst>
      <p:ext uri="{BB962C8B-B14F-4D97-AF65-F5344CB8AC3E}">
        <p14:creationId xmlns:p14="http://schemas.microsoft.com/office/powerpoint/2010/main" val="406218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6130"/>
          </a:xfrm>
        </p:spPr>
        <p:txBody>
          <a:bodyPr>
            <a:normAutofit fontScale="90000"/>
          </a:bodyPr>
          <a:lstStyle/>
          <a:p>
            <a:pPr marL="457200" algn="ctr">
              <a:lnSpc>
                <a:spcPct val="115000"/>
              </a:lnSpc>
              <a:spcAft>
                <a:spcPts val="1000"/>
              </a:spcAft>
            </a:pPr>
            <a:r>
              <a:rPr lang="lv" sz="2200" b="1" dirty="0">
                <a:effectLst/>
                <a:latin typeface="Calibri" pitchFamily="34" charset="0"/>
                <a:ea typeface="Calibri"/>
                <a:cs typeface="Times New Roman"/>
              </a:rPr>
              <a:t>Teatralizētā uzveduma darba lapa</a:t>
            </a:r>
            <a:br>
              <a:rPr lang="lv" sz="4400" dirty="0">
                <a:effectLst/>
                <a:latin typeface="Calibri"/>
                <a:ea typeface="Calibri"/>
                <a:cs typeface="Times New Roman"/>
              </a:rPr>
            </a:br>
            <a:endParaRPr lang="lv" dirty="0"/>
          </a:p>
        </p:txBody>
      </p:sp>
      <p:sp>
        <p:nvSpPr>
          <p:cNvPr id="3" name="Content Placeholder 2"/>
          <p:cNvSpPr>
            <a:spLocks noGrp="1"/>
          </p:cNvSpPr>
          <p:nvPr>
            <p:ph idx="1"/>
          </p:nvPr>
        </p:nvSpPr>
        <p:spPr>
          <a:xfrm>
            <a:off x="1435608" y="980728"/>
            <a:ext cx="7498080" cy="5267672"/>
          </a:xfrm>
        </p:spPr>
        <p:txBody>
          <a:bodyPr>
            <a:noAutofit/>
          </a:bodyPr>
          <a:lstStyle/>
          <a:p>
            <a:pPr marL="82296" indent="0">
              <a:lnSpc>
                <a:spcPct val="115000"/>
              </a:lnSpc>
              <a:spcAft>
                <a:spcPts val="1000"/>
              </a:spcAft>
              <a:buNone/>
            </a:pPr>
            <a:r>
              <a:rPr lang="lv-LV" sz="1400" dirty="0">
                <a:latin typeface="Calibri" pitchFamily="34" charset="0"/>
                <a:ea typeface="Calibri"/>
                <a:cs typeface="Times New Roman"/>
              </a:rPr>
              <a:t>T</a:t>
            </a:r>
            <a:r>
              <a:rPr lang="en-US" sz="1400" b="1" dirty="0" err="1">
                <a:latin typeface="Calibri" pitchFamily="34" charset="0"/>
                <a:ea typeface="Calibri"/>
                <a:cs typeface="Times New Roman"/>
              </a:rPr>
              <a:t>eatralizēts</a:t>
            </a:r>
            <a:r>
              <a:rPr lang="en-US" sz="1400" b="1" dirty="0">
                <a:latin typeface="Calibri" pitchFamily="34" charset="0"/>
                <a:ea typeface="Calibri"/>
                <a:cs typeface="Times New Roman"/>
              </a:rPr>
              <a:t> </a:t>
            </a:r>
            <a:r>
              <a:rPr lang="en-US" sz="1400" b="1" dirty="0" err="1">
                <a:latin typeface="Calibri" pitchFamily="34" charset="0"/>
                <a:ea typeface="Calibri"/>
                <a:cs typeface="Times New Roman"/>
              </a:rPr>
              <a:t>uzvedums</a:t>
            </a:r>
            <a:r>
              <a:rPr lang="en-US" sz="1400" dirty="0">
                <a:latin typeface="Calibri" pitchFamily="34" charset="0"/>
                <a:ea typeface="Calibri"/>
                <a:cs typeface="Times New Roman"/>
              </a:rPr>
              <a:t>. ( </a:t>
            </a:r>
            <a:r>
              <a:rPr lang="en-US" sz="1400" dirty="0" err="1">
                <a:latin typeface="Calibri" pitchFamily="34" charset="0"/>
                <a:ea typeface="Calibri"/>
                <a:cs typeface="Times New Roman"/>
              </a:rPr>
              <a:t>ilgums</a:t>
            </a:r>
            <a:r>
              <a:rPr lang="en-US" sz="1400" dirty="0">
                <a:latin typeface="Calibri" pitchFamily="34" charset="0"/>
                <a:ea typeface="Calibri"/>
                <a:cs typeface="Times New Roman"/>
              </a:rPr>
              <a:t> 10 – 15 min)</a:t>
            </a:r>
          </a:p>
          <a:p>
            <a:pPr marL="82296" indent="0">
              <a:lnSpc>
                <a:spcPct val="115000"/>
              </a:lnSpc>
              <a:spcAft>
                <a:spcPts val="1000"/>
              </a:spcAft>
              <a:buNone/>
            </a:pPr>
            <a:r>
              <a:rPr lang="en-US" sz="1400" dirty="0">
                <a:latin typeface="Calibri" pitchFamily="34" charset="0"/>
                <a:ea typeface="Calibri"/>
                <a:cs typeface="Times New Roman"/>
              </a:rPr>
              <a:t>N</a:t>
            </a:r>
            <a:r>
              <a:rPr lang="lv" sz="1400" dirty="0">
                <a:latin typeface="Calibri" pitchFamily="34" charset="0"/>
                <a:ea typeface="Calibri"/>
                <a:cs typeface="Times New Roman"/>
              </a:rPr>
              <a:t>oteikum</a:t>
            </a:r>
            <a:r>
              <a:rPr lang="en-US" sz="1400" dirty="0">
                <a:latin typeface="Calibri" pitchFamily="34" charset="0"/>
                <a:ea typeface="Calibri"/>
                <a:cs typeface="Times New Roman"/>
              </a:rPr>
              <a:t>i:</a:t>
            </a:r>
          </a:p>
          <a:p>
            <a:pPr marL="0" indent="0">
              <a:lnSpc>
                <a:spcPct val="115000"/>
              </a:lnSpc>
              <a:buNone/>
            </a:pPr>
            <a:r>
              <a:rPr lang="en-US" sz="1400" dirty="0">
                <a:latin typeface="Calibri" pitchFamily="34" charset="0"/>
                <a:ea typeface="Calibri"/>
                <a:cs typeface="Times New Roman"/>
                <a:sym typeface="Wingdings"/>
              </a:rPr>
              <a:t></a:t>
            </a:r>
            <a:r>
              <a:rPr lang="lv-LV" sz="1400" dirty="0">
                <a:latin typeface="Calibri" pitchFamily="34" charset="0"/>
                <a:ea typeface="Calibri"/>
                <a:cs typeface="Times New Roman"/>
                <a:sym typeface="Wingdings"/>
              </a:rPr>
              <a:t>  </a:t>
            </a:r>
            <a:r>
              <a:rPr lang="lv" sz="1400" dirty="0">
                <a:latin typeface="Calibri" pitchFamily="34" charset="0"/>
                <a:ea typeface="Calibri"/>
                <a:cs typeface="Times New Roman"/>
              </a:rPr>
              <a:t>Grupā jāvienojas </a:t>
            </a:r>
            <a:r>
              <a:rPr lang="en-US" sz="1400" dirty="0">
                <a:latin typeface="Calibri" pitchFamily="34" charset="0"/>
                <a:ea typeface="Calibri"/>
                <a:cs typeface="Times New Roman"/>
              </a:rPr>
              <a:t>par </a:t>
            </a:r>
            <a:r>
              <a:rPr lang="lv" sz="1400" dirty="0">
                <a:latin typeface="Calibri" pitchFamily="34" charset="0"/>
                <a:ea typeface="Calibri"/>
                <a:cs typeface="Times New Roman"/>
              </a:rPr>
              <a:t>uzvedum</a:t>
            </a:r>
            <a:r>
              <a:rPr lang="en-US" sz="1400" dirty="0">
                <a:latin typeface="Calibri" pitchFamily="34" charset="0"/>
                <a:ea typeface="Calibri"/>
                <a:cs typeface="Times New Roman"/>
              </a:rPr>
              <a:t>a s</a:t>
            </a:r>
            <a:r>
              <a:rPr lang="lv" sz="1400" dirty="0">
                <a:latin typeface="Calibri" pitchFamily="34" charset="0"/>
                <a:ea typeface="Calibri"/>
                <a:cs typeface="Times New Roman"/>
              </a:rPr>
              <a:t>cenā</a:t>
            </a:r>
            <a:r>
              <a:rPr lang="lv-LV" sz="1400" dirty="0">
                <a:latin typeface="Calibri" pitchFamily="34" charset="0"/>
                <a:ea typeface="Calibri"/>
                <a:cs typeface="Times New Roman"/>
              </a:rPr>
              <a:t>riju</a:t>
            </a:r>
            <a:r>
              <a:rPr lang="en-US" sz="1400" dirty="0">
                <a:latin typeface="Calibri" pitchFamily="34" charset="0"/>
                <a:ea typeface="Calibri"/>
                <a:cs typeface="Times New Roman"/>
              </a:rPr>
              <a:t>, </a:t>
            </a:r>
            <a:r>
              <a:rPr lang="lv" sz="1400" dirty="0">
                <a:latin typeface="Calibri" pitchFamily="34" charset="0"/>
                <a:ea typeface="Calibri"/>
                <a:cs typeface="Times New Roman"/>
              </a:rPr>
              <a:t>proti, tajā </a:t>
            </a:r>
            <a:r>
              <a:rPr lang="en-US" sz="1400" dirty="0">
                <a:latin typeface="Calibri" pitchFamily="34" charset="0"/>
                <a:ea typeface="Calibri"/>
                <a:cs typeface="Times New Roman"/>
              </a:rPr>
              <a:t>j</a:t>
            </a:r>
            <a:r>
              <a:rPr lang="lv" sz="1400" dirty="0">
                <a:latin typeface="Calibri" pitchFamily="34" charset="0"/>
                <a:ea typeface="Calibri"/>
                <a:cs typeface="Times New Roman"/>
              </a:rPr>
              <a:t>āiekļau</a:t>
            </a:r>
            <a:r>
              <a:rPr lang="en-US" sz="1400" dirty="0">
                <a:latin typeface="Calibri" pitchFamily="34" charset="0"/>
                <a:ea typeface="Calibri"/>
                <a:cs typeface="Times New Roman"/>
              </a:rPr>
              <a:t>j, </a:t>
            </a:r>
            <a:r>
              <a:rPr lang="lv" sz="1400" dirty="0">
                <a:latin typeface="Calibri" pitchFamily="34" charset="0"/>
                <a:ea typeface="Calibri"/>
                <a:cs typeface="Times New Roman"/>
              </a:rPr>
              <a:t>jūsuprāt, svarīgākos </a:t>
            </a:r>
            <a:r>
              <a:rPr lang="en-US" sz="1400" dirty="0">
                <a:latin typeface="Calibri" pitchFamily="34" charset="0"/>
                <a:ea typeface="Calibri"/>
                <a:cs typeface="Times New Roman"/>
              </a:rPr>
              <a:t>f</a:t>
            </a:r>
            <a:r>
              <a:rPr lang="lv" sz="1400" dirty="0">
                <a:latin typeface="Calibri" pitchFamily="34" charset="0"/>
                <a:ea typeface="Calibri"/>
                <a:cs typeface="Times New Roman"/>
              </a:rPr>
              <a:t>aktu</a:t>
            </a:r>
            <a:r>
              <a:rPr lang="en-US" sz="1400" dirty="0">
                <a:latin typeface="Calibri" pitchFamily="34" charset="0"/>
                <a:ea typeface="Calibri"/>
                <a:cs typeface="Times New Roman"/>
              </a:rPr>
              <a:t>s no </a:t>
            </a:r>
            <a:r>
              <a:rPr lang="lv" sz="1400" dirty="0">
                <a:latin typeface="Calibri" pitchFamily="34" charset="0"/>
                <a:ea typeface="Calibri"/>
                <a:cs typeface="Times New Roman"/>
              </a:rPr>
              <a:t>veidotajām prezentācijām</a:t>
            </a:r>
            <a:r>
              <a:rPr lang="en-US" sz="1400" dirty="0">
                <a:latin typeface="Calibri" pitchFamily="34" charset="0"/>
                <a:ea typeface="Calibri"/>
                <a:cs typeface="Times New Roman"/>
              </a:rPr>
              <a:t>. </a:t>
            </a:r>
            <a:endParaRPr lang="lv-LV" sz="1400" dirty="0">
              <a:latin typeface="Calibri" pitchFamily="34" charset="0"/>
              <a:ea typeface="Calibri"/>
              <a:cs typeface="Times New Roman"/>
            </a:endParaRPr>
          </a:p>
          <a:p>
            <a:pPr marL="0" indent="0">
              <a:lnSpc>
                <a:spcPct val="115000"/>
              </a:lnSpc>
              <a:buNone/>
            </a:pPr>
            <a:r>
              <a:rPr lang="en-US" sz="1400" dirty="0">
                <a:latin typeface="Calibri" pitchFamily="34" charset="0"/>
                <a:ea typeface="Calibri"/>
                <a:cs typeface="Times New Roman"/>
                <a:sym typeface="Wingdings"/>
              </a:rPr>
              <a:t></a:t>
            </a:r>
            <a:r>
              <a:rPr lang="lv-LV" sz="1400" dirty="0">
                <a:latin typeface="Calibri" pitchFamily="34" charset="0"/>
                <a:ea typeface="Calibri"/>
                <a:cs typeface="Times New Roman"/>
                <a:sym typeface="Wingdings"/>
              </a:rPr>
              <a:t>  </a:t>
            </a:r>
            <a:r>
              <a:rPr lang="lv" sz="1400" dirty="0">
                <a:latin typeface="Calibri" pitchFamily="34" charset="0"/>
                <a:ea typeface="Calibri"/>
                <a:cs typeface="Times New Roman"/>
              </a:rPr>
              <a:t>Grupā jāvienojas par pienākumu, lomu sadali. </a:t>
            </a:r>
            <a:endParaRPr lang="en-US" sz="1400" dirty="0">
              <a:latin typeface="Calibri" pitchFamily="34" charset="0"/>
              <a:ea typeface="Calibri"/>
              <a:cs typeface="Times New Roman"/>
            </a:endParaRPr>
          </a:p>
          <a:p>
            <a:pPr marL="0" lvl="0" indent="0">
              <a:lnSpc>
                <a:spcPct val="115000"/>
              </a:lnSpc>
              <a:spcAft>
                <a:spcPts val="0"/>
              </a:spcAft>
              <a:buNone/>
            </a:pPr>
            <a:r>
              <a:rPr lang="en-US" sz="1400" dirty="0">
                <a:latin typeface="Calibri" pitchFamily="34" charset="0"/>
                <a:ea typeface="Calibri"/>
                <a:cs typeface="Times New Roman"/>
                <a:sym typeface="Wingdings"/>
              </a:rPr>
              <a:t></a:t>
            </a:r>
            <a:r>
              <a:rPr lang="lv-LV" sz="1400" dirty="0">
                <a:latin typeface="Calibri" pitchFamily="34" charset="0"/>
                <a:ea typeface="Calibri"/>
                <a:cs typeface="Times New Roman"/>
                <a:sym typeface="Wingdings"/>
              </a:rPr>
              <a:t>  </a:t>
            </a:r>
            <a:r>
              <a:rPr lang="lv" sz="1400" dirty="0">
                <a:latin typeface="Calibri" pitchFamily="34" charset="0"/>
                <a:ea typeface="Calibri"/>
                <a:cs typeface="Times New Roman"/>
              </a:rPr>
              <a:t>Jāuzraksta uzveduma scenārijs .  Jāiekļauj teicēja teksts, kas raksturo uzveduma vēsturisko fonu, notikumus. Jāievēro vēstures notikumu hronoloģiskā secība, faktu atbilstība. Jānorāda lomas, to teksti, darbības</a:t>
            </a:r>
            <a:r>
              <a:rPr lang="en-US" sz="1400" dirty="0">
                <a:latin typeface="Calibri" pitchFamily="34" charset="0"/>
                <a:ea typeface="Calibri"/>
                <a:cs typeface="Times New Roman"/>
              </a:rPr>
              <a:t>. </a:t>
            </a:r>
            <a:endParaRPr lang="lv-LV" sz="1400" dirty="0">
              <a:latin typeface="Calibri" pitchFamily="34" charset="0"/>
              <a:ea typeface="Calibri"/>
              <a:cs typeface="Times New Roman"/>
            </a:endParaRPr>
          </a:p>
          <a:p>
            <a:pPr marL="0" lvl="0" indent="0">
              <a:lnSpc>
                <a:spcPct val="115000"/>
              </a:lnSpc>
              <a:spcAft>
                <a:spcPts val="0"/>
              </a:spcAft>
              <a:buNone/>
            </a:pPr>
            <a:r>
              <a:rPr lang="en-US" sz="1400" dirty="0">
                <a:latin typeface="Calibri" pitchFamily="34" charset="0"/>
                <a:ea typeface="Calibri"/>
                <a:cs typeface="Times New Roman"/>
                <a:sym typeface="Wingdings"/>
              </a:rPr>
              <a:t></a:t>
            </a:r>
            <a:r>
              <a:rPr lang="lv-LV" sz="1400" dirty="0">
                <a:latin typeface="Calibri" pitchFamily="34" charset="0"/>
                <a:ea typeface="Calibri"/>
                <a:cs typeface="Times New Roman"/>
                <a:sym typeface="Wingdings"/>
              </a:rPr>
              <a:t>  </a:t>
            </a:r>
            <a:r>
              <a:rPr lang="lv" sz="1400" dirty="0">
                <a:latin typeface="Calibri" pitchFamily="34" charset="0"/>
                <a:ea typeface="Calibri"/>
                <a:cs typeface="Times New Roman"/>
              </a:rPr>
              <a:t>Uzvedumam jāpielāgo vizuālais materiāls.</a:t>
            </a:r>
            <a:endParaRPr lang="lv-LV" sz="1400" dirty="0">
              <a:latin typeface="Calibri" pitchFamily="34" charset="0"/>
              <a:ea typeface="Calibri"/>
              <a:cs typeface="Times New Roman"/>
            </a:endParaRPr>
          </a:p>
          <a:p>
            <a:pPr marL="0" lvl="0" indent="0">
              <a:lnSpc>
                <a:spcPct val="115000"/>
              </a:lnSpc>
              <a:spcAft>
                <a:spcPts val="0"/>
              </a:spcAft>
              <a:buNone/>
            </a:pPr>
            <a:r>
              <a:rPr lang="lv" sz="1400" dirty="0">
                <a:latin typeface="Calibri" pitchFamily="34" charset="0"/>
                <a:ea typeface="Calibri"/>
                <a:cs typeface="Times New Roman"/>
                <a:sym typeface="Wingdings"/>
              </a:rPr>
              <a:t> </a:t>
            </a:r>
            <a:r>
              <a:rPr lang="lv" sz="1400" dirty="0">
                <a:latin typeface="Calibri" pitchFamily="34" charset="0"/>
                <a:ea typeface="Calibri"/>
                <a:cs typeface="Times New Roman"/>
              </a:rPr>
              <a:t>Teatralizētā uzveduma lomām jāpielāgo daži atbilstoši rekvizīti.</a:t>
            </a:r>
          </a:p>
          <a:p>
            <a:pPr marL="0" lvl="0" indent="0">
              <a:lnSpc>
                <a:spcPct val="115000"/>
              </a:lnSpc>
              <a:spcAft>
                <a:spcPts val="0"/>
              </a:spcAft>
              <a:buNone/>
            </a:pPr>
            <a:r>
              <a:rPr lang="en-US" sz="1400" dirty="0">
                <a:latin typeface="Calibri" pitchFamily="34" charset="0"/>
                <a:ea typeface="Calibri"/>
                <a:cs typeface="Times New Roman"/>
                <a:sym typeface="Wingdings"/>
              </a:rPr>
              <a:t></a:t>
            </a:r>
            <a:r>
              <a:rPr lang="lv-LV" sz="1400" dirty="0">
                <a:latin typeface="Calibri" pitchFamily="34" charset="0"/>
                <a:ea typeface="Calibri"/>
                <a:cs typeface="Times New Roman"/>
                <a:sym typeface="Wingdings"/>
              </a:rPr>
              <a:t> </a:t>
            </a:r>
            <a:r>
              <a:rPr lang="lv" sz="1400" dirty="0">
                <a:latin typeface="Calibri" pitchFamily="34" charset="0"/>
                <a:ea typeface="Calibri"/>
                <a:cs typeface="Times New Roman"/>
              </a:rPr>
              <a:t>Teatralizētais uzvedums jāprezentē</a:t>
            </a:r>
            <a:r>
              <a:rPr lang="en-US" sz="1400" dirty="0">
                <a:latin typeface="Calibri" pitchFamily="34" charset="0"/>
                <a:ea typeface="Calibri"/>
                <a:cs typeface="Times New Roman"/>
              </a:rPr>
              <a:t>. </a:t>
            </a:r>
            <a:endParaRPr lang="en-US" sz="1400" dirty="0">
              <a:latin typeface="Calibri" pitchFamily="34" charset="0"/>
            </a:endParaRPr>
          </a:p>
        </p:txBody>
      </p:sp>
    </p:spTree>
    <p:extLst>
      <p:ext uri="{BB962C8B-B14F-4D97-AF65-F5344CB8AC3E}">
        <p14:creationId xmlns:p14="http://schemas.microsoft.com/office/powerpoint/2010/main" val="3327195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466</TotalTime>
  <Words>1601</Words>
  <Application>Microsoft Office PowerPoint</Application>
  <PresentationFormat>Slaidrāde ekrānā (4:3)</PresentationFormat>
  <Paragraphs>170</Paragraphs>
  <Slides>14</Slides>
  <Notes>1</Notes>
  <HiddenSlides>0</HiddenSlides>
  <MMClips>0</MMClips>
  <ScaleCrop>false</ScaleCrop>
  <HeadingPairs>
    <vt:vector size="6" baseType="variant">
      <vt:variant>
        <vt:lpstr>Lietotie fonti</vt:lpstr>
      </vt:variant>
      <vt:variant>
        <vt:i4>8</vt:i4>
      </vt:variant>
      <vt:variant>
        <vt:lpstr>Dizains</vt:lpstr>
      </vt:variant>
      <vt:variant>
        <vt:i4>1</vt:i4>
      </vt:variant>
      <vt:variant>
        <vt:lpstr>Slaidu virsraksti</vt:lpstr>
      </vt:variant>
      <vt:variant>
        <vt:i4>14</vt:i4>
      </vt:variant>
    </vt:vector>
  </HeadingPairs>
  <TitlesOfParts>
    <vt:vector size="23" baseType="lpstr">
      <vt:lpstr>Arial</vt:lpstr>
      <vt:lpstr>Calibri</vt:lpstr>
      <vt:lpstr>Gill Sans MT</vt:lpstr>
      <vt:lpstr>Lato</vt:lpstr>
      <vt:lpstr>Times New Roman</vt:lpstr>
      <vt:lpstr>Verdana</vt:lpstr>
      <vt:lpstr>Wingdings</vt:lpstr>
      <vt:lpstr>Wingdings 2</vt:lpstr>
      <vt:lpstr>Solstice</vt:lpstr>
      <vt:lpstr>Rēzeknes Valsts 1. ģimnāzija</vt:lpstr>
      <vt:lpstr>PowerPoint prezentācija</vt:lpstr>
      <vt:lpstr>PowerPoint prezentācija</vt:lpstr>
      <vt:lpstr>Teatralizēts uzvedums  «Senā Roma»</vt:lpstr>
      <vt:lpstr>Darba vērtēšanai izmantojām:</vt:lpstr>
      <vt:lpstr> </vt:lpstr>
      <vt:lpstr>PowerPoint prezentācija</vt:lpstr>
      <vt:lpstr>PowerPoint prezentācija</vt:lpstr>
      <vt:lpstr>Teatralizētā uzveduma darba lapa </vt:lpstr>
      <vt:lpstr> SLA - Komunikācija un sadarbība </vt:lpstr>
      <vt:lpstr>Darba prezentēšana</vt:lpstr>
      <vt:lpstr>Darba prezentēšana</vt:lpstr>
      <vt:lpstr>Secinājumi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Teatralizēts uzvedums  (uzveduma sagatavošana, realizēšana)</dc:title>
  <dc:creator>Dainis</dc:creator>
  <cp:lastModifiedBy>Anita Deksne</cp:lastModifiedBy>
  <cp:revision>106</cp:revision>
  <dcterms:created xsi:type="dcterms:W3CDTF">2021-10-29T18:04:42Z</dcterms:created>
  <dcterms:modified xsi:type="dcterms:W3CDTF">2023-03-17T10:44:11Z</dcterms:modified>
</cp:coreProperties>
</file>