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64" r:id="rId5"/>
    <p:sldId id="258" r:id="rId6"/>
    <p:sldId id="259" r:id="rId7"/>
    <p:sldId id="260" r:id="rId8"/>
    <p:sldId id="261" r:id="rId9"/>
    <p:sldId id="262" r:id="rId10"/>
    <p:sldId id="263" r:id="rId11"/>
    <p:sldId id="267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D8BD707-D9CF-40AE-B4C6-C98DA3205C09}" type="datetimeFigureOut">
              <a:rPr lang="en-US" smtClean="0"/>
              <a:pPr/>
              <a:t>17-Mar-23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17-Mar-23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17-Mar-23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17-Mar-23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17-Mar-23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17-Mar-23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17-Mar-23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17-Mar-23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17-Mar-23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17-Mar-23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17-Mar-23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17-Mar-23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25762"/>
          </a:xfrm>
        </p:spPr>
        <p:txBody>
          <a:bodyPr>
            <a:normAutofit/>
          </a:bodyPr>
          <a:lstStyle/>
          <a:p>
            <a:pPr algn="ctr"/>
            <a:r>
              <a:rPr lang="it-IT" sz="4800" b="1" i="1" u="sng" dirty="0">
                <a:latin typeface="Times New Roman" pitchFamily="18" charset="0"/>
                <a:cs typeface="Times New Roman" pitchFamily="18" charset="0"/>
              </a:rPr>
              <a:t>Mitozes procesa norise un nozīme organismā.</a:t>
            </a:r>
            <a:br>
              <a:rPr lang="it-IT" sz="4800" b="1" i="1" u="sng" dirty="0">
                <a:latin typeface="Times New Roman" pitchFamily="18" charset="0"/>
                <a:cs typeface="Times New Roman" pitchFamily="18" charset="0"/>
              </a:rPr>
            </a:br>
            <a:endParaRPr lang="lv-LV" sz="4800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3154363"/>
          </a:xfrm>
        </p:spPr>
        <p:txBody>
          <a:bodyPr/>
          <a:lstStyle/>
          <a:p>
            <a:endParaRPr lang="lv-LV" dirty="0"/>
          </a:p>
          <a:p>
            <a:pPr marL="68580" indent="0" algn="just">
              <a:buNone/>
            </a:pPr>
            <a:r>
              <a:rPr lang="lv-LV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Skolēnam sasniedzamais rezultāts: </a:t>
            </a:r>
          </a:p>
          <a:p>
            <a:pPr marL="68580" indent="0" algn="just">
              <a:buNone/>
            </a:pPr>
            <a:r>
              <a:rPr lang="lv-LV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Prot formulē mitozes definīciju un pamato mitozes nozīmi dzīvības procesos. Zina mitozes fāzes, prot tās raksturot.</a:t>
            </a:r>
          </a:p>
          <a:p>
            <a:endParaRPr lang="lv-LV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11580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611034" cy="914400"/>
          </a:xfrm>
        </p:spPr>
        <p:txBody>
          <a:bodyPr>
            <a:normAutofit fontScale="90000"/>
          </a:bodyPr>
          <a:lstStyle/>
          <a:p>
            <a:r>
              <a:rPr lang="lv-LV" b="1" dirty="0">
                <a:latin typeface="Times New Roman" pitchFamily="18" charset="0"/>
                <a:cs typeface="Times New Roman" pitchFamily="18" charset="0"/>
              </a:rPr>
              <a:t>6. att. - Telofāze</a:t>
            </a:r>
            <a:br>
              <a:rPr lang="lv-LV" dirty="0"/>
            </a:b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34000"/>
          </a:xfrm>
        </p:spPr>
        <p:txBody>
          <a:bodyPr/>
          <a:lstStyle/>
          <a:p>
            <a:pPr algn="just"/>
            <a:r>
              <a:rPr lang="lv-LV" dirty="0">
                <a:latin typeface="Times New Roman" pitchFamily="18" charset="0"/>
                <a:cs typeface="Times New Roman" pitchFamily="18" charset="0"/>
              </a:rPr>
              <a:t>Noārdās dalīšanās vārpsta.</a:t>
            </a:r>
          </a:p>
          <a:p>
            <a:pPr algn="just"/>
            <a:r>
              <a:rPr lang="lv-LV" dirty="0">
                <a:latin typeface="Times New Roman" pitchFamily="18" charset="0"/>
                <a:cs typeface="Times New Roman" pitchFamily="18" charset="0"/>
              </a:rPr>
              <a:t>Hromosomas sāk despiralizēties (dekondensēties).</a:t>
            </a:r>
          </a:p>
          <a:p>
            <a:pPr algn="just"/>
            <a:r>
              <a:rPr lang="lv-LV" dirty="0">
                <a:latin typeface="Times New Roman" pitchFamily="18" charset="0"/>
                <a:cs typeface="Times New Roman" pitchFamily="18" charset="0"/>
              </a:rPr>
              <a:t>Citoplazmā sāk veidoties kodola apvalks.</a:t>
            </a:r>
          </a:p>
          <a:p>
            <a:pPr algn="just"/>
            <a:r>
              <a:rPr lang="lv-LV" dirty="0">
                <a:latin typeface="Times New Roman" pitchFamily="18" charset="0"/>
                <a:cs typeface="Times New Roman" pitchFamily="18" charset="0"/>
              </a:rPr>
              <a:t>Pēc tam veidojas kodoliņš.</a:t>
            </a:r>
          </a:p>
          <a:p>
            <a:pPr algn="just"/>
            <a:r>
              <a:rPr lang="lv-LV" dirty="0">
                <a:latin typeface="Times New Roman" pitchFamily="18" charset="0"/>
                <a:cs typeface="Times New Roman" pitchFamily="18" charset="0"/>
              </a:rPr>
              <a:t>Notiek mātšūnas pārdalīšanās meitšūnās (citokinēze). Dzīvnieku šūnas pārdalās ar iežmaugu, augu šūnas ar starpsienu.</a:t>
            </a:r>
          </a:p>
          <a:p>
            <a:pPr algn="just"/>
            <a:r>
              <a:rPr lang="lv-LV" dirty="0">
                <a:latin typeface="Times New Roman" pitchFamily="18" charset="0"/>
                <a:cs typeface="Times New Roman" pitchFamily="18" charset="0"/>
              </a:rPr>
              <a:t>Ja pēc mitozes nenotiek citokinēze, veidojas daudzkodolainas šūnas (simplasti). Tādas ir augu sēklu endospermas šūnas, aknu šūnas.</a:t>
            </a:r>
          </a:p>
          <a:p>
            <a:pPr marL="68580" indent="0" algn="just">
              <a:buNone/>
            </a:pPr>
            <a:endParaRPr lang="lv-LV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14082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v-LV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838200"/>
            <a:ext cx="8505646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90712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Saliec pareizā secībā: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v-LV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362200"/>
            <a:ext cx="5105399" cy="3397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679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48736"/>
          </a:xfrm>
        </p:spPr>
        <p:txBody>
          <a:bodyPr>
            <a:normAutofit fontScale="90000"/>
          </a:bodyPr>
          <a:lstStyle/>
          <a:p>
            <a:r>
              <a:rPr lang="lv-LV" b="1" i="1" u="sng" dirty="0"/>
              <a:t>Mitoze: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28800"/>
            <a:ext cx="7414708" cy="4003829"/>
          </a:xfrm>
        </p:spPr>
        <p:txBody>
          <a:bodyPr>
            <a:normAutofit fontScale="92500"/>
          </a:bodyPr>
          <a:lstStyle/>
          <a:p>
            <a:pPr algn="just"/>
            <a:r>
              <a:rPr lang="lv-LV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Mitoze ir somatisko šūnu dalīšanās.</a:t>
            </a:r>
          </a:p>
          <a:p>
            <a:pPr marL="68580" indent="0" algn="just">
              <a:buNone/>
            </a:pPr>
            <a:endParaRPr lang="lv-LV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lv-LV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Raksturīga visiem dzīvajiem organismiem. Cilvēkiem mitotiski dalās somatiskās šūnas. Lielākajai daļai šūnu mitoze ilgst 1-2 h (1/10 šūnas cikla).</a:t>
            </a:r>
          </a:p>
          <a:p>
            <a:pPr marL="68580" indent="0" algn="just">
              <a:buNone/>
            </a:pPr>
            <a:endParaRPr lang="lv-LV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lv-LV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Mitoze nodrošina precīzu hromosomu sadalījumu pa meitšūnām (abās meitšūnās atrodas identiski hromosomu komplekti). Mitozes bioloģiskā jēga ir nodrošināt nemainīga hromosomu komplekta saglabāšanos šūnām daloties.</a:t>
            </a:r>
          </a:p>
        </p:txBody>
      </p:sp>
    </p:spTree>
    <p:extLst>
      <p:ext uri="{BB962C8B-B14F-4D97-AF65-F5344CB8AC3E}">
        <p14:creationId xmlns:p14="http://schemas.microsoft.com/office/powerpoint/2010/main" val="1077952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381000"/>
            <a:ext cx="7024744" cy="1981200"/>
          </a:xfrm>
        </p:spPr>
        <p:txBody>
          <a:bodyPr>
            <a:normAutofit/>
          </a:bodyPr>
          <a:lstStyle/>
          <a:p>
            <a:r>
              <a:rPr lang="lv-LV" b="1" dirty="0">
                <a:latin typeface="Times New Roman" pitchFamily="18" charset="0"/>
                <a:cs typeface="Times New Roman" pitchFamily="18" charset="0"/>
              </a:rPr>
              <a:t>Eikariotiem šūnas dalīšanās ietver:</a:t>
            </a:r>
            <a:br>
              <a:rPr lang="lv-LV" b="1" dirty="0">
                <a:latin typeface="Times New Roman" pitchFamily="18" charset="0"/>
                <a:cs typeface="Times New Roman" pitchFamily="18" charset="0"/>
              </a:rPr>
            </a:br>
            <a:endParaRPr lang="lv-LV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057400"/>
            <a:ext cx="7439809" cy="3775229"/>
          </a:xfrm>
        </p:spPr>
        <p:txBody>
          <a:bodyPr>
            <a:normAutofit fontScale="92500" lnSpcReduction="10000"/>
          </a:bodyPr>
          <a:lstStyle/>
          <a:p>
            <a:pPr marL="68580" indent="0" algn="just">
              <a:buNone/>
            </a:pPr>
            <a:r>
              <a:rPr lang="lv-LV" sz="2800" b="1" dirty="0">
                <a:latin typeface="Times New Roman" pitchFamily="18" charset="0"/>
                <a:cs typeface="Times New Roman" pitchFamily="18" charset="0"/>
              </a:rPr>
              <a:t>a) kodola dalīšanos (kariokinēzi),</a:t>
            </a:r>
          </a:p>
          <a:p>
            <a:pPr marL="68580" indent="0" algn="just">
              <a:buNone/>
            </a:pPr>
            <a:r>
              <a:rPr lang="lv-LV" sz="2800" b="1" dirty="0">
                <a:latin typeface="Times New Roman" pitchFamily="18" charset="0"/>
                <a:cs typeface="Times New Roman" pitchFamily="18" charset="0"/>
              </a:rPr>
              <a:t>b) citoplazmas dalīšanos (citokinēzi).</a:t>
            </a:r>
          </a:p>
          <a:p>
            <a:pPr algn="just"/>
            <a:endParaRPr lang="lv-LV" sz="2800" dirty="0">
              <a:latin typeface="Times New Roman" pitchFamily="18" charset="0"/>
              <a:cs typeface="Times New Roman" pitchFamily="18" charset="0"/>
            </a:endParaRPr>
          </a:p>
          <a:p>
            <a:pPr marL="68580" indent="0" algn="just">
              <a:buNone/>
            </a:pPr>
            <a:r>
              <a:rPr lang="lv-LV" sz="2800" dirty="0">
                <a:latin typeface="Times New Roman" pitchFamily="18" charset="0"/>
                <a:cs typeface="Times New Roman" pitchFamily="18" charset="0"/>
              </a:rPr>
              <a:t>Mitozi nosacīti iedala 4 stadijās:</a:t>
            </a:r>
          </a:p>
          <a:p>
            <a:pPr algn="just"/>
            <a:r>
              <a:rPr lang="lv-LV" sz="2800" u="sng" dirty="0">
                <a:latin typeface="Times New Roman" pitchFamily="18" charset="0"/>
                <a:cs typeface="Times New Roman" pitchFamily="18" charset="0"/>
              </a:rPr>
              <a:t>profāze, </a:t>
            </a:r>
          </a:p>
          <a:p>
            <a:pPr algn="just"/>
            <a:r>
              <a:rPr lang="lv-LV" sz="2800" u="sng" dirty="0">
                <a:latin typeface="Times New Roman" pitchFamily="18" charset="0"/>
                <a:cs typeface="Times New Roman" pitchFamily="18" charset="0"/>
              </a:rPr>
              <a:t>metafāze, </a:t>
            </a:r>
          </a:p>
          <a:p>
            <a:pPr algn="just"/>
            <a:r>
              <a:rPr lang="lv-LV" sz="2800" u="sng" dirty="0">
                <a:latin typeface="Times New Roman" pitchFamily="18" charset="0"/>
                <a:cs typeface="Times New Roman" pitchFamily="18" charset="0"/>
              </a:rPr>
              <a:t>anafāze un </a:t>
            </a:r>
          </a:p>
          <a:p>
            <a:pPr algn="just"/>
            <a:r>
              <a:rPr lang="lv-LV" sz="2800" u="sng" dirty="0">
                <a:latin typeface="Times New Roman" pitchFamily="18" charset="0"/>
                <a:cs typeface="Times New Roman" pitchFamily="18" charset="0"/>
              </a:rPr>
              <a:t>telofāze</a:t>
            </a:r>
            <a:r>
              <a:rPr lang="lv-LV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066799"/>
            <a:ext cx="3505200" cy="480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6296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382434" cy="685800"/>
          </a:xfrm>
        </p:spPr>
        <p:txBody>
          <a:bodyPr>
            <a:normAutofit fontScale="90000"/>
          </a:bodyPr>
          <a:lstStyle/>
          <a:p>
            <a:endParaRPr lang="lv-LV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2469149"/>
              </p:ext>
            </p:extLst>
          </p:nvPr>
        </p:nvGraphicFramePr>
        <p:xfrm>
          <a:off x="457200" y="1371600"/>
          <a:ext cx="8229600" cy="40975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6309">
                <a:tc>
                  <a:txBody>
                    <a:bodyPr/>
                    <a:lstStyle/>
                    <a:p>
                      <a:pPr algn="ctr"/>
                      <a:r>
                        <a:rPr lang="lv-LV" sz="3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Mitozes fāze, attēls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3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Apraksts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6973">
                <a:tc>
                  <a:txBody>
                    <a:bodyPr/>
                    <a:lstStyle/>
                    <a:p>
                      <a:r>
                        <a:rPr lang="lv-LV" dirty="0"/>
                        <a:t>Interfāze</a:t>
                      </a:r>
                    </a:p>
                    <a:p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6973">
                <a:tc>
                  <a:txBody>
                    <a:bodyPr/>
                    <a:lstStyle/>
                    <a:p>
                      <a:r>
                        <a:rPr lang="lv-LV" dirty="0"/>
                        <a:t>Profāze</a:t>
                      </a:r>
                    </a:p>
                    <a:p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973">
                <a:tc>
                  <a:txBody>
                    <a:bodyPr/>
                    <a:lstStyle/>
                    <a:p>
                      <a:r>
                        <a:rPr lang="lv-LV" dirty="0"/>
                        <a:t>Metafāze</a:t>
                      </a:r>
                    </a:p>
                    <a:p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3787">
                <a:tc>
                  <a:txBody>
                    <a:bodyPr/>
                    <a:lstStyle/>
                    <a:p>
                      <a:r>
                        <a:rPr lang="lv-LV" dirty="0"/>
                        <a:t>Anafāze</a:t>
                      </a:r>
                    </a:p>
                    <a:p>
                      <a:endParaRPr lang="lv-LV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933">
                <a:tc>
                  <a:txBody>
                    <a:bodyPr/>
                    <a:lstStyle/>
                    <a:p>
                      <a:r>
                        <a:rPr lang="lv-LV" dirty="0"/>
                        <a:t>Telofāze</a:t>
                      </a:r>
                    </a:p>
                    <a:p>
                      <a:endParaRPr lang="lv-LV" dirty="0"/>
                    </a:p>
                    <a:p>
                      <a:endParaRPr lang="lv-LV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1128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68580" indent="0">
              <a:buNone/>
            </a:pPr>
            <a:r>
              <a:rPr lang="lv-LV" sz="4400" dirty="0">
                <a:solidFill>
                  <a:schemeClr val="tx1"/>
                </a:solidFill>
              </a:rPr>
              <a:t>https://www.youtube.com/watch?v=QH6Vqgc-Pls</a:t>
            </a:r>
          </a:p>
        </p:txBody>
      </p:sp>
    </p:spTree>
    <p:extLst>
      <p:ext uri="{BB962C8B-B14F-4D97-AF65-F5344CB8AC3E}">
        <p14:creationId xmlns:p14="http://schemas.microsoft.com/office/powerpoint/2010/main" val="2321645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843" y="187728"/>
            <a:ext cx="7315200" cy="63862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3545917" y="3244334"/>
            <a:ext cx="20521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v-LV" dirty="0"/>
              <a:t>1. att. - interfāze.</a:t>
            </a:r>
          </a:p>
        </p:txBody>
      </p:sp>
    </p:spTree>
    <p:extLst>
      <p:ext uri="{BB962C8B-B14F-4D97-AF65-F5344CB8AC3E}">
        <p14:creationId xmlns:p14="http://schemas.microsoft.com/office/powerpoint/2010/main" val="1145157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381000"/>
            <a:ext cx="7024744" cy="762000"/>
          </a:xfrm>
        </p:spPr>
        <p:txBody>
          <a:bodyPr/>
          <a:lstStyle/>
          <a:p>
            <a:r>
              <a:rPr lang="sv-SE" dirty="0"/>
              <a:t>2</a:t>
            </a:r>
            <a:r>
              <a:rPr lang="sv-SE" sz="3200" b="1" dirty="0">
                <a:latin typeface="Times New Roman" pitchFamily="18" charset="0"/>
                <a:cs typeface="Times New Roman" pitchFamily="18" charset="0"/>
              </a:rPr>
              <a:t>., 3. att. -Profāze (0,5h)</a:t>
            </a:r>
            <a:endParaRPr lang="lv-LV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153400" cy="4537229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lv-LV" dirty="0">
                <a:latin typeface="Times New Roman" pitchFamily="18" charset="0"/>
                <a:cs typeface="Times New Roman" pitchFamily="18" charset="0"/>
              </a:rPr>
              <a:t>Centrosoma kļūst staraina. Dzīvnieku šūnās uz poliem atiet centriolu pāri. Augu šūnās nav centriolu, to vietā ir koniski veidojumi – polu cepures.</a:t>
            </a:r>
          </a:p>
          <a:p>
            <a:pPr algn="just"/>
            <a:r>
              <a:rPr lang="lv-LV" dirty="0">
                <a:latin typeface="Times New Roman" pitchFamily="18" charset="0"/>
                <a:cs typeface="Times New Roman" pitchFamily="18" charset="0"/>
              </a:rPr>
              <a:t>Kodols uzbriest, sākas hromatīna spiralizācija (kondensācija) par hromosomām. Tās kļūst redzamas gaismas mikroskopā.</a:t>
            </a:r>
          </a:p>
          <a:p>
            <a:pPr algn="just"/>
            <a:r>
              <a:rPr lang="lv-LV" dirty="0">
                <a:latin typeface="Times New Roman" pitchFamily="18" charset="0"/>
                <a:cs typeface="Times New Roman" pitchFamily="18" charset="0"/>
              </a:rPr>
              <a:t>Vienlaikus ar hromosomu spiralizāciju izzūd kodoliņš, tā sastāvdaļas izkliedējas pa kodolu.</a:t>
            </a:r>
          </a:p>
          <a:p>
            <a:pPr algn="just"/>
            <a:r>
              <a:rPr lang="lv-LV" dirty="0">
                <a:latin typeface="Times New Roman" pitchFamily="18" charset="0"/>
                <a:cs typeface="Times New Roman" pitchFamily="18" charset="0"/>
              </a:rPr>
              <a:t>Profāzes vidū izzūd kodola apvalks (membrāna fragmentējas un pārvēršas ET pūslīšos). Vienlaikus fragmentējas graudainais ET, samazinās ribosomu daudzums (kodola apvalka sairšanas periodu sauc par prometafāzi).</a:t>
            </a:r>
          </a:p>
          <a:p>
            <a:pPr algn="just"/>
            <a:r>
              <a:rPr lang="lv-LV" dirty="0">
                <a:latin typeface="Times New Roman" pitchFamily="18" charset="0"/>
                <a:cs typeface="Times New Roman" pitchFamily="18" charset="0"/>
              </a:rPr>
              <a:t>Vienlaikus ar kodola izzušanu starp centriolām sāk veidoties dalīšanās vārpsta. Dalīšanās vārpsta sastāv no mikrocaurulītēm  profāze.</a:t>
            </a:r>
          </a:p>
        </p:txBody>
      </p:sp>
    </p:spTree>
    <p:extLst>
      <p:ext uri="{BB962C8B-B14F-4D97-AF65-F5344CB8AC3E}">
        <p14:creationId xmlns:p14="http://schemas.microsoft.com/office/powerpoint/2010/main" val="9925401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611034" cy="990600"/>
          </a:xfrm>
        </p:spPr>
        <p:txBody>
          <a:bodyPr>
            <a:normAutofit/>
          </a:bodyPr>
          <a:lstStyle/>
          <a:p>
            <a:r>
              <a:rPr lang="lv-LV" sz="2800" b="1" dirty="0">
                <a:latin typeface="Times New Roman" pitchFamily="18" charset="0"/>
                <a:cs typeface="Times New Roman" pitchFamily="18" charset="0"/>
              </a:rPr>
              <a:t>4. att. - Metafāze (1 no visgarākajām mitozes stadijām)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53400" cy="5029200"/>
          </a:xfrm>
        </p:spPr>
        <p:txBody>
          <a:bodyPr/>
          <a:lstStyle/>
          <a:p>
            <a:pPr algn="just"/>
            <a:r>
              <a:rPr lang="lv-LV" dirty="0">
                <a:latin typeface="Times New Roman" pitchFamily="18" charset="0"/>
                <a:cs typeface="Times New Roman" pitchFamily="18" charset="0"/>
              </a:rPr>
              <a:t>Hromosomas maksimāli spiralizējas. Šajā fāzē tās vislabāk saredzamas gaismas mikroskopā.</a:t>
            </a:r>
          </a:p>
          <a:p>
            <a:pPr algn="just"/>
            <a:r>
              <a:rPr lang="lv-LV" dirty="0">
                <a:latin typeface="Times New Roman" pitchFamily="18" charset="0"/>
                <a:cs typeface="Times New Roman" pitchFamily="18" charset="0"/>
              </a:rPr>
              <a:t>Hromosomas vispirms haotiski kustas pa citoplazmu, tad novietojas tā, lai centromēras atrastos šūnas ekvatoriālajā plaknē.</a:t>
            </a:r>
          </a:p>
          <a:p>
            <a:pPr algn="just"/>
            <a:r>
              <a:rPr lang="lv-LV" dirty="0">
                <a:latin typeface="Times New Roman" pitchFamily="18" charset="0"/>
                <a:cs typeface="Times New Roman" pitchFamily="18" charset="0"/>
              </a:rPr>
              <a:t>Pie katras hromosomas centromēras piestiprinās 2 dalīšanās vārpstas pavedieni (1 no katras centriolas).</a:t>
            </a:r>
          </a:p>
          <a:p>
            <a:pPr algn="just"/>
            <a:r>
              <a:rPr lang="lv-LV" dirty="0">
                <a:latin typeface="Times New Roman" pitchFamily="18" charset="0"/>
                <a:cs typeface="Times New Roman" pitchFamily="18" charset="0"/>
              </a:rPr>
              <a:t>Katra centromēra dalās uz pusēm, hromosomās māshromatīdas sāk atdalīties viena no otras.</a:t>
            </a:r>
          </a:p>
        </p:txBody>
      </p:sp>
    </p:spTree>
    <p:extLst>
      <p:ext uri="{BB962C8B-B14F-4D97-AF65-F5344CB8AC3E}">
        <p14:creationId xmlns:p14="http://schemas.microsoft.com/office/powerpoint/2010/main" val="4827706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7534834" cy="762000"/>
          </a:xfrm>
        </p:spPr>
        <p:txBody>
          <a:bodyPr>
            <a:normAutofit/>
          </a:bodyPr>
          <a:lstStyle/>
          <a:p>
            <a:r>
              <a:rPr lang="lv-LV" sz="3600" b="1" dirty="0">
                <a:latin typeface="Times New Roman" pitchFamily="18" charset="0"/>
                <a:cs typeface="Times New Roman" pitchFamily="18" charset="0"/>
              </a:rPr>
              <a:t>5. att. - Anafāze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5257800"/>
          </a:xfrm>
        </p:spPr>
        <p:txBody>
          <a:bodyPr>
            <a:normAutofit lnSpcReduction="10000"/>
          </a:bodyPr>
          <a:lstStyle/>
          <a:p>
            <a:pPr algn="just"/>
            <a:r>
              <a:rPr lang="lv-LV" dirty="0">
                <a:latin typeface="Times New Roman" pitchFamily="18" charset="0"/>
                <a:cs typeface="Times New Roman" pitchFamily="18" charset="0"/>
              </a:rPr>
              <a:t>Visas centromēras vienlaicīgi pārdalās, vienu hromosomu veidojošās hromatīdas atgrūžas viena no otras.</a:t>
            </a:r>
          </a:p>
          <a:p>
            <a:pPr algn="just"/>
            <a:r>
              <a:rPr lang="lv-LV" dirty="0">
                <a:latin typeface="Times New Roman" pitchFamily="18" charset="0"/>
                <a:cs typeface="Times New Roman" pitchFamily="18" charset="0"/>
              </a:rPr>
              <a:t>Māshromatīdas tagad sauc par māshromosomām, jo bioloģiski tās iegūst hromosomu nozīmi.</a:t>
            </a:r>
          </a:p>
          <a:p>
            <a:pPr algn="just"/>
            <a:r>
              <a:rPr lang="lv-LV" dirty="0">
                <a:latin typeface="Times New Roman" pitchFamily="18" charset="0"/>
                <a:cs typeface="Times New Roman" pitchFamily="18" charset="0"/>
              </a:rPr>
              <a:t>Māshromosomas atgrūžas, pie to centromērām piesaistītie dalīšanās vārpstas pavedieni saraujas un atvelk tās uz šūnas poliem (hromosomas bieži pieņem burta „V” formu). Hromosomu virzīšanos nosaka 2 procesi: pašu hromosomu kustība uz poliem un polu atvirzīšanās.</a:t>
            </a:r>
          </a:p>
          <a:p>
            <a:pPr algn="just"/>
            <a:r>
              <a:rPr lang="lv-LV" dirty="0">
                <a:latin typeface="Times New Roman" pitchFamily="18" charset="0"/>
                <a:cs typeface="Times New Roman" pitchFamily="18" charset="0"/>
              </a:rPr>
              <a:t>Hromosomas nonāk šūnas polos, kur izveido blīvus sakopojumus.</a:t>
            </a:r>
          </a:p>
          <a:p>
            <a:pPr algn="just"/>
            <a:r>
              <a:rPr lang="lv-LV" dirty="0">
                <a:latin typeface="Times New Roman" pitchFamily="18" charset="0"/>
                <a:cs typeface="Times New Roman" pitchFamily="18" charset="0"/>
              </a:rPr>
              <a:t>Sākas citoplazmas pārdalīšanās – plazmatiskā membrāna veido ieliekumus.</a:t>
            </a:r>
          </a:p>
          <a:p>
            <a:pPr marL="68580" indent="0">
              <a:buNone/>
            </a:pPr>
            <a:r>
              <a:rPr lang="lv-LV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376922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50</TotalTime>
  <Words>508</Words>
  <Application>Microsoft Office PowerPoint</Application>
  <PresentationFormat>Slaidrāde ekrānā (4:3)</PresentationFormat>
  <Paragraphs>54</Paragraphs>
  <Slides>12</Slides>
  <Notes>0</Notes>
  <HiddenSlides>0</HiddenSlides>
  <MMClips>0</MMClips>
  <ScaleCrop>false</ScaleCrop>
  <HeadingPairs>
    <vt:vector size="6" baseType="variant">
      <vt:variant>
        <vt:lpstr>Lietotie fonti</vt:lpstr>
      </vt:variant>
      <vt:variant>
        <vt:i4>3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12</vt:i4>
      </vt:variant>
    </vt:vector>
  </HeadingPairs>
  <TitlesOfParts>
    <vt:vector size="16" baseType="lpstr">
      <vt:lpstr>Century Gothic</vt:lpstr>
      <vt:lpstr>Times New Roman</vt:lpstr>
      <vt:lpstr>Wingdings 2</vt:lpstr>
      <vt:lpstr>Austin</vt:lpstr>
      <vt:lpstr>Mitozes procesa norise un nozīme organismā. </vt:lpstr>
      <vt:lpstr>Mitoze:</vt:lpstr>
      <vt:lpstr>Eikariotiem šūnas dalīšanās ietver: </vt:lpstr>
      <vt:lpstr>PowerPoint prezentācija</vt:lpstr>
      <vt:lpstr>PowerPoint prezentācija</vt:lpstr>
      <vt:lpstr>PowerPoint prezentācija</vt:lpstr>
      <vt:lpstr>2., 3. att. -Profāze (0,5h)</vt:lpstr>
      <vt:lpstr>4. att. - Metafāze (1 no visgarākajām mitozes stadijām)</vt:lpstr>
      <vt:lpstr>5. att. - Anafāze</vt:lpstr>
      <vt:lpstr>6. att. - Telofāze </vt:lpstr>
      <vt:lpstr>PowerPoint prezentācija</vt:lpstr>
      <vt:lpstr>Saliec pareizā secībā: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Mitozes procesa norise un nozīme organismā.</dc:title>
  <dc:creator>vadiba</dc:creator>
  <cp:lastModifiedBy>Anita Deksne</cp:lastModifiedBy>
  <cp:revision>6</cp:revision>
  <dcterms:created xsi:type="dcterms:W3CDTF">2006-08-16T00:00:00Z</dcterms:created>
  <dcterms:modified xsi:type="dcterms:W3CDTF">2023-03-17T10:45:47Z</dcterms:modified>
</cp:coreProperties>
</file>