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4" r:id="rId8"/>
    <p:sldId id="262" r:id="rId9"/>
    <p:sldId id="265" r:id="rId10"/>
    <p:sldId id="263" r:id="rId11"/>
    <p:sldId id="266" r:id="rId12"/>
    <p:sldId id="264" r:id="rId13"/>
    <p:sldId id="270" r:id="rId14"/>
    <p:sldId id="271" r:id="rId15"/>
    <p:sldId id="269" r:id="rId16"/>
    <p:sldId id="267" r:id="rId17"/>
    <p:sldId id="268"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v-LV"/>
              <a:t>Rediģēt šablona virsraksta stilu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4E77C254-6D9E-46F2-9E62-83834660FD24}"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38477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E77C254-6D9E-46F2-9E62-83834660FD24}"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327387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E77C254-6D9E-46F2-9E62-83834660FD24}"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3619714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E77C254-6D9E-46F2-9E62-83834660FD24}"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E0DB8-9680-473E-A218-6BBB7C27CD1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8881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E77C254-6D9E-46F2-9E62-83834660FD24}"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740607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3" name="Date Placeholder 2"/>
          <p:cNvSpPr>
            <a:spLocks noGrp="1"/>
          </p:cNvSpPr>
          <p:nvPr>
            <p:ph type="dt" sz="half" idx="10"/>
          </p:nvPr>
        </p:nvSpPr>
        <p:spPr/>
        <p:txBody>
          <a:bodyPr/>
          <a:lstStyle/>
          <a:p>
            <a:fld id="{4E77C254-6D9E-46F2-9E62-83834660FD24}" type="datetimeFigureOut">
              <a:rPr lang="en-US" smtClean="0"/>
              <a:t>17-Mar-23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283588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3" name="Date Placeholder 2"/>
          <p:cNvSpPr>
            <a:spLocks noGrp="1"/>
          </p:cNvSpPr>
          <p:nvPr>
            <p:ph type="dt" sz="half" idx="10"/>
          </p:nvPr>
        </p:nvSpPr>
        <p:spPr/>
        <p:txBody>
          <a:bodyPr/>
          <a:lstStyle/>
          <a:p>
            <a:fld id="{4E77C254-6D9E-46F2-9E62-83834660FD24}" type="datetimeFigureOut">
              <a:rPr lang="en-US" smtClean="0"/>
              <a:t>17-Mar-23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84044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E77C254-6D9E-46F2-9E62-83834660FD24}"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412358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v-LV"/>
              <a:t>Rediģēt šablona virsraksta stilu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E77C254-6D9E-46F2-9E62-83834660FD24}"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245983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4E77C254-6D9E-46F2-9E62-83834660FD24}"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343651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v-LV"/>
              <a:t>Rediģēt šablona virsraksta stilu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4E77C254-6D9E-46F2-9E62-83834660FD24}" type="datetimeFigureOut">
              <a:rPr lang="en-US" smtClean="0"/>
              <a:t>17-Mar-23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313749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4E77C254-6D9E-46F2-9E62-83834660FD24}"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151438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2" name="Content Placeholder 3"/>
          <p:cNvSpPr>
            <a:spLocks noGrp="1"/>
          </p:cNvSpPr>
          <p:nvPr>
            <p:ph sz="quarter" idx="13"/>
          </p:nvPr>
        </p:nvSpPr>
        <p:spPr>
          <a:xfrm>
            <a:off x="913774" y="3051012"/>
            <a:ext cx="5106027" cy="274018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13" name="Content Placeholder 5"/>
          <p:cNvSpPr>
            <a:spLocks noGrp="1"/>
          </p:cNvSpPr>
          <p:nvPr>
            <p:ph sz="quarter" idx="14"/>
          </p:nvPr>
        </p:nvSpPr>
        <p:spPr>
          <a:xfrm>
            <a:off x="6172200" y="3051012"/>
            <a:ext cx="5105401" cy="274018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4E77C254-6D9E-46F2-9E62-83834660FD24}" type="datetimeFigureOut">
              <a:rPr lang="en-US" smtClean="0"/>
              <a:t>17-Mar-23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96878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4E77C254-6D9E-46F2-9E62-83834660FD24}" type="datetimeFigureOut">
              <a:rPr lang="en-US" smtClean="0"/>
              <a:t>17-Mar-23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353089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E77C254-6D9E-46F2-9E62-83834660FD24}" type="datetimeFigureOut">
              <a:rPr lang="en-US" smtClean="0"/>
              <a:t>17-Mar-23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270895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v-LV"/>
              <a:t>Rediģēt šablona virsraksta stilu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E77C254-6D9E-46F2-9E62-83834660FD24}"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218273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4E77C254-6D9E-46F2-9E62-83834660FD24}" type="datetimeFigureOut">
              <a:rPr lang="en-US" smtClean="0"/>
              <a:t>17-Mar-23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E0DB8-9680-473E-A218-6BBB7C27CD1D}" type="slidenum">
              <a:rPr lang="en-US" smtClean="0"/>
              <a:t>‹#›</a:t>
            </a:fld>
            <a:endParaRPr lang="en-US"/>
          </a:p>
        </p:txBody>
      </p:sp>
    </p:spTree>
    <p:extLst>
      <p:ext uri="{BB962C8B-B14F-4D97-AF65-F5344CB8AC3E}">
        <p14:creationId xmlns:p14="http://schemas.microsoft.com/office/powerpoint/2010/main" val="185646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E77C254-6D9E-46F2-9E62-83834660FD24}" type="datetimeFigureOut">
              <a:rPr lang="en-US" smtClean="0"/>
              <a:t>17-Mar-23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33E0DB8-9680-473E-A218-6BBB7C27CD1D}" type="slidenum">
              <a:rPr lang="en-US" smtClean="0"/>
              <a:t>‹#›</a:t>
            </a:fld>
            <a:endParaRPr lang="en-US"/>
          </a:p>
        </p:txBody>
      </p:sp>
    </p:spTree>
    <p:extLst>
      <p:ext uri="{BB962C8B-B14F-4D97-AF65-F5344CB8AC3E}">
        <p14:creationId xmlns:p14="http://schemas.microsoft.com/office/powerpoint/2010/main" val="3443223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2vszhETWdn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049C743-B4FD-45E7-8483-048E0CDC4F68}"/>
              </a:ext>
            </a:extLst>
          </p:cNvPr>
          <p:cNvSpPr>
            <a:spLocks noGrp="1"/>
          </p:cNvSpPr>
          <p:nvPr>
            <p:ph type="ctrTitle"/>
          </p:nvPr>
        </p:nvSpPr>
        <p:spPr>
          <a:xfrm>
            <a:off x="1524000" y="1122363"/>
            <a:ext cx="9144000" cy="1655762"/>
          </a:xfrm>
        </p:spPr>
        <p:txBody>
          <a:bodyPr>
            <a:normAutofit/>
          </a:bodyPr>
          <a:lstStyle/>
          <a:p>
            <a:r>
              <a:rPr lang="en-US" sz="8000" b="1" dirty="0" err="1">
                <a:solidFill>
                  <a:srgbClr val="0070C0"/>
                </a:solidFill>
                <a:latin typeface="Source Serif Pro" panose="02040603050405020204" pitchFamily="18" charset="0"/>
                <a:ea typeface="Source Serif Pro" panose="02040603050405020204" pitchFamily="18" charset="0"/>
              </a:rPr>
              <a:t>Gēnu</a:t>
            </a:r>
            <a:r>
              <a:rPr lang="en-US" sz="8000" b="1" dirty="0">
                <a:solidFill>
                  <a:srgbClr val="0070C0"/>
                </a:solidFill>
                <a:latin typeface="Source Serif Pro" panose="02040603050405020204" pitchFamily="18" charset="0"/>
                <a:ea typeface="Source Serif Pro" panose="02040603050405020204" pitchFamily="18" charset="0"/>
              </a:rPr>
              <a:t> </a:t>
            </a:r>
            <a:r>
              <a:rPr lang="en-US" sz="8000" b="1" dirty="0" err="1">
                <a:solidFill>
                  <a:srgbClr val="0070C0"/>
                </a:solidFill>
                <a:latin typeface="Source Serif Pro" panose="02040603050405020204" pitchFamily="18" charset="0"/>
                <a:ea typeface="Source Serif Pro" panose="02040603050405020204" pitchFamily="18" charset="0"/>
              </a:rPr>
              <a:t>terapija</a:t>
            </a:r>
            <a:r>
              <a:rPr lang="en-US" sz="8000" b="1" dirty="0">
                <a:solidFill>
                  <a:srgbClr val="0070C0"/>
                </a:solidFill>
                <a:latin typeface="Source Serif Pro" panose="02040603050405020204" pitchFamily="18" charset="0"/>
                <a:ea typeface="Source Serif Pro" panose="02040603050405020204" pitchFamily="18" charset="0"/>
              </a:rPr>
              <a:t>. </a:t>
            </a:r>
          </a:p>
        </p:txBody>
      </p:sp>
      <p:sp>
        <p:nvSpPr>
          <p:cNvPr id="3" name="Apakšvirsraksts 2">
            <a:extLst>
              <a:ext uri="{FF2B5EF4-FFF2-40B4-BE49-F238E27FC236}">
                <a16:creationId xmlns:a16="http://schemas.microsoft.com/office/drawing/2014/main" id="{1741B1C0-E535-46F0-BA2F-BE2C04CD146E}"/>
              </a:ext>
            </a:extLst>
          </p:cNvPr>
          <p:cNvSpPr>
            <a:spLocks noGrp="1"/>
          </p:cNvSpPr>
          <p:nvPr>
            <p:ph type="subTitle" idx="1"/>
          </p:nvPr>
        </p:nvSpPr>
        <p:spPr>
          <a:xfrm>
            <a:off x="1119673" y="3209731"/>
            <a:ext cx="9629191" cy="2920481"/>
          </a:xfrm>
        </p:spPr>
        <p:txBody>
          <a:bodyPr>
            <a:normAutofit fontScale="92500"/>
          </a:bodyPr>
          <a:lstStyle/>
          <a:p>
            <a:r>
              <a:rPr lang="en-US" b="1" dirty="0" err="1">
                <a:solidFill>
                  <a:schemeClr val="tx1"/>
                </a:solidFill>
                <a:latin typeface="Times New Roman" panose="02020603050405020304" pitchFamily="18" charset="0"/>
                <a:cs typeface="Times New Roman" panose="02020603050405020304" pitchFamily="18" charset="0"/>
              </a:rPr>
              <a:t>Skolēnam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sasniedzamais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rezultāts</a:t>
            </a:r>
            <a:r>
              <a:rPr lang="en-US" b="1" dirty="0">
                <a:solidFill>
                  <a:schemeClr val="tx1"/>
                </a:solidFill>
                <a:latin typeface="Times New Roman" panose="02020603050405020304" pitchFamily="18" charset="0"/>
                <a:cs typeface="Times New Roman" panose="02020603050405020304" pitchFamily="18" charset="0"/>
              </a:rPr>
              <a:t>: </a:t>
            </a:r>
          </a:p>
          <a:p>
            <a:r>
              <a:rPr lang="en-US" b="1" dirty="0">
                <a:solidFill>
                  <a:schemeClr val="tx1"/>
                </a:solidFill>
                <a:latin typeface="Times New Roman" panose="02020603050405020304" pitchFamily="18" charset="0"/>
                <a:cs typeface="Times New Roman" panose="02020603050405020304" pitchFamily="18" charset="0"/>
              </a:rPr>
              <a:t>Zina </a:t>
            </a:r>
            <a:r>
              <a:rPr lang="en-US" b="1" dirty="0" err="1">
                <a:solidFill>
                  <a:schemeClr val="tx1"/>
                </a:solidFill>
                <a:latin typeface="Times New Roman" panose="02020603050405020304" pitchFamily="18" charset="0"/>
                <a:cs typeface="Times New Roman" panose="02020603050405020304" pitchFamily="18" charset="0"/>
              </a:rPr>
              <a:t>gēnu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terapijas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veidus</a:t>
            </a:r>
            <a:r>
              <a:rPr lang="en-US" b="1" dirty="0">
                <a:solidFill>
                  <a:schemeClr val="tx1"/>
                </a:solidFill>
                <a:latin typeface="Times New Roman" panose="02020603050405020304" pitchFamily="18" charset="0"/>
                <a:cs typeface="Times New Roman" panose="02020603050405020304" pitchFamily="18" charset="0"/>
              </a:rPr>
              <a:t>. </a:t>
            </a:r>
          </a:p>
          <a:p>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Izprot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iedzimto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slimību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diagnosticēšanas</a:t>
            </a:r>
            <a:r>
              <a:rPr lang="en-US" b="1" dirty="0">
                <a:solidFill>
                  <a:schemeClr val="tx1"/>
                </a:solidFill>
                <a:latin typeface="Times New Roman" panose="02020603050405020304" pitchFamily="18" charset="0"/>
                <a:cs typeface="Times New Roman" panose="02020603050405020304" pitchFamily="18" charset="0"/>
              </a:rPr>
              <a:t> un </a:t>
            </a:r>
            <a:r>
              <a:rPr lang="en-US" b="1" dirty="0" err="1">
                <a:solidFill>
                  <a:schemeClr val="tx1"/>
                </a:solidFill>
                <a:latin typeface="Times New Roman" panose="02020603050405020304" pitchFamily="18" charset="0"/>
                <a:cs typeface="Times New Roman" panose="02020603050405020304" pitchFamily="18" charset="0"/>
              </a:rPr>
              <a:t>gēnu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terapijas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izmantošanas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veidus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iespējas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iedzimto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slimību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ārstēšanā</a:t>
            </a:r>
            <a:r>
              <a:rPr lang="en-US" b="1" dirty="0">
                <a:solidFill>
                  <a:schemeClr val="tx1"/>
                </a:solidFill>
                <a:latin typeface="Times New Roman" panose="02020603050405020304" pitchFamily="18" charset="0"/>
                <a:cs typeface="Times New Roman" panose="02020603050405020304" pitchFamily="18" charset="0"/>
              </a:rPr>
              <a:t>.</a:t>
            </a:r>
          </a:p>
          <a:p>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Novērtē</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gēnu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terapijas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metodes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izmantošanas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priekšrocības</a:t>
            </a:r>
            <a:r>
              <a:rPr lang="en-US" b="1" dirty="0">
                <a:solidFill>
                  <a:schemeClr val="tx1"/>
                </a:solidFill>
                <a:latin typeface="Times New Roman" panose="02020603050405020304" pitchFamily="18" charset="0"/>
                <a:cs typeface="Times New Roman" panose="02020603050405020304" pitchFamily="18" charset="0"/>
              </a:rPr>
              <a:t> un </a:t>
            </a:r>
            <a:r>
              <a:rPr lang="en-US" b="1" dirty="0" err="1">
                <a:solidFill>
                  <a:schemeClr val="tx1"/>
                </a:solidFill>
                <a:latin typeface="Times New Roman" panose="02020603050405020304" pitchFamily="18" charset="0"/>
                <a:cs typeface="Times New Roman" panose="02020603050405020304" pitchFamily="18" charset="0"/>
              </a:rPr>
              <a:t>ētiskos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aspektus</a:t>
            </a:r>
            <a:r>
              <a:rPr lang="en-US"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286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B15D651-1CED-4E12-BC52-06EAE15EFB28}"/>
              </a:ext>
            </a:extLst>
          </p:cNvPr>
          <p:cNvSpPr>
            <a:spLocks noGrp="1"/>
          </p:cNvSpPr>
          <p:nvPr>
            <p:ph type="title"/>
          </p:nvPr>
        </p:nvSpPr>
        <p:spPr/>
        <p:txBody>
          <a:bodyPr/>
          <a:lstStyle/>
          <a:p>
            <a:endParaRPr lang="en-US"/>
          </a:p>
        </p:txBody>
      </p:sp>
      <p:sp>
        <p:nvSpPr>
          <p:cNvPr id="3" name="Satura vietturis 2">
            <a:extLst>
              <a:ext uri="{FF2B5EF4-FFF2-40B4-BE49-F238E27FC236}">
                <a16:creationId xmlns:a16="http://schemas.microsoft.com/office/drawing/2014/main" id="{C57739FF-8CA1-41A3-B87C-C4B16A17F6F8}"/>
              </a:ext>
            </a:extLst>
          </p:cNvPr>
          <p:cNvSpPr>
            <a:spLocks noGrp="1"/>
          </p:cNvSpPr>
          <p:nvPr>
            <p:ph sz="quarter" idx="13"/>
          </p:nvPr>
        </p:nvSpPr>
        <p:spPr/>
        <p:txBody>
          <a:bodyPr>
            <a:normAutofit lnSpcReduction="10000"/>
          </a:bodyPr>
          <a:lstStyle/>
          <a:p>
            <a:pPr marL="0" indent="0" algn="just">
              <a:buNone/>
            </a:pPr>
            <a:r>
              <a:rPr lang="lv-LV" dirty="0">
                <a:latin typeface="Times New Roman" panose="02020603050405020304" pitchFamily="18" charset="0"/>
                <a:cs typeface="Times New Roman" panose="02020603050405020304" pitchFamily="18" charset="0"/>
              </a:rPr>
              <a:t>Gēnu terapiju var veikt arī </a:t>
            </a:r>
            <a:r>
              <a:rPr lang="en-US" dirty="0">
                <a:latin typeface="Times New Roman" panose="02020603050405020304" pitchFamily="18" charset="0"/>
                <a:cs typeface="Times New Roman" panose="02020603050405020304" pitchFamily="18" charset="0"/>
              </a:rPr>
              <a:t>-</a:t>
            </a:r>
          </a:p>
          <a:p>
            <a:pPr marL="0" indent="0" algn="just">
              <a:buNone/>
            </a:pPr>
            <a:r>
              <a:rPr lang="lv-LV" sz="3600" dirty="0">
                <a:latin typeface="Times New Roman" panose="02020603050405020304" pitchFamily="18" charset="0"/>
                <a:cs typeface="Times New Roman" panose="02020603050405020304" pitchFamily="18" charset="0"/>
              </a:rPr>
              <a:t>izmainot šūnu DNS tieši organismā - </a:t>
            </a:r>
            <a:r>
              <a:rPr lang="lv-LV" sz="3600" dirty="0" err="1">
                <a:latin typeface="Times New Roman" panose="02020603050405020304" pitchFamily="18" charset="0"/>
                <a:cs typeface="Times New Roman" panose="02020603050405020304" pitchFamily="18" charset="0"/>
              </a:rPr>
              <a:t>in</a:t>
            </a:r>
            <a:r>
              <a:rPr lang="lv-LV" sz="3600" dirty="0">
                <a:latin typeface="Times New Roman" panose="02020603050405020304" pitchFamily="18" charset="0"/>
                <a:cs typeface="Times New Roman" panose="02020603050405020304" pitchFamily="18" charset="0"/>
              </a:rPr>
              <a:t> </a:t>
            </a:r>
            <a:r>
              <a:rPr lang="lv-LV" sz="3600" dirty="0" err="1">
                <a:latin typeface="Times New Roman" panose="02020603050405020304" pitchFamily="18" charset="0"/>
                <a:cs typeface="Times New Roman" panose="02020603050405020304" pitchFamily="18" charset="0"/>
              </a:rPr>
              <a:t>vivo</a:t>
            </a:r>
            <a:r>
              <a:rPr lang="lv-LV" sz="3600" dirty="0">
                <a:latin typeface="Times New Roman" panose="02020603050405020304" pitchFamily="18" charset="0"/>
                <a:cs typeface="Times New Roman" panose="02020603050405020304" pitchFamily="18" charset="0"/>
              </a:rPr>
              <a:t> (latīņu valodā </a:t>
            </a:r>
            <a:r>
              <a:rPr lang="lv-LV" sz="3600" dirty="0" err="1">
                <a:latin typeface="Times New Roman" panose="02020603050405020304" pitchFamily="18" charset="0"/>
                <a:cs typeface="Times New Roman" panose="02020603050405020304" pitchFamily="18" charset="0"/>
              </a:rPr>
              <a:t>in</a:t>
            </a:r>
            <a:r>
              <a:rPr lang="lv-LV" sz="3600" dirty="0">
                <a:latin typeface="Times New Roman" panose="02020603050405020304" pitchFamily="18" charset="0"/>
                <a:cs typeface="Times New Roman" panose="02020603050405020304" pitchFamily="18" charset="0"/>
              </a:rPr>
              <a:t> - iekšā). </a:t>
            </a:r>
            <a:endParaRPr lang="en-US" sz="3600"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Šajā gadījumā cilvēku inficē ar vīrusiem, kas nes terapeitisko gēnu. Vīrusi organismā atrod atbilstošās šūnas un ienes tajās terapeitiskos gēnus. Bet uz vīrusiem var iedarboties imūnsistēma un tos iznīcināt.</a:t>
            </a:r>
          </a:p>
          <a:p>
            <a:pPr marL="0" indent="0" algn="just">
              <a:buNone/>
            </a:pPr>
            <a:r>
              <a:rPr lang="lv-LV"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89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49F8CCBD-E29E-43A5-B9DD-E634374D62E6}"/>
              </a:ext>
            </a:extLst>
          </p:cNvPr>
          <p:cNvPicPr>
            <a:picLocks noChangeAspect="1"/>
          </p:cNvPicPr>
          <p:nvPr/>
        </p:nvPicPr>
        <p:blipFill>
          <a:blip r:embed="rId2"/>
          <a:stretch>
            <a:fillRect/>
          </a:stretch>
        </p:blipFill>
        <p:spPr>
          <a:xfrm>
            <a:off x="1402702" y="166855"/>
            <a:ext cx="9386596" cy="6524289"/>
          </a:xfrm>
          <a:prstGeom prst="rect">
            <a:avLst/>
          </a:prstGeom>
        </p:spPr>
      </p:pic>
    </p:spTree>
    <p:extLst>
      <p:ext uri="{BB962C8B-B14F-4D97-AF65-F5344CB8AC3E}">
        <p14:creationId xmlns:p14="http://schemas.microsoft.com/office/powerpoint/2010/main" val="417587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C4D399-6982-4386-B74C-F6526D2DBD5E}"/>
              </a:ext>
            </a:extLst>
          </p:cNvPr>
          <p:cNvSpPr>
            <a:spLocks noGrp="1"/>
          </p:cNvSpPr>
          <p:nvPr>
            <p:ph type="title"/>
          </p:nvPr>
        </p:nvSpPr>
        <p:spPr/>
        <p:txBody>
          <a:bodyPr/>
          <a:lstStyle/>
          <a:p>
            <a:endParaRPr lang="en-US"/>
          </a:p>
        </p:txBody>
      </p:sp>
      <p:sp>
        <p:nvSpPr>
          <p:cNvPr id="3" name="Satura vietturis 2">
            <a:extLst>
              <a:ext uri="{FF2B5EF4-FFF2-40B4-BE49-F238E27FC236}">
                <a16:creationId xmlns:a16="http://schemas.microsoft.com/office/drawing/2014/main" id="{9A61B434-08A7-4D37-9B2F-313E42D407EA}"/>
              </a:ext>
            </a:extLst>
          </p:cNvPr>
          <p:cNvSpPr>
            <a:spLocks noGrp="1"/>
          </p:cNvSpPr>
          <p:nvPr>
            <p:ph sz="quarter" idx="13"/>
          </p:nvPr>
        </p:nvSpPr>
        <p:spPr>
          <a:xfrm>
            <a:off x="345232" y="2367092"/>
            <a:ext cx="11607281" cy="3763120"/>
          </a:xfrm>
        </p:spPr>
        <p:txBody>
          <a:bodyPr>
            <a:normAutofit lnSpcReduction="10000"/>
          </a:bodyPr>
          <a:lstStyle/>
          <a:p>
            <a:pPr marL="0" indent="0" algn="just">
              <a:buNone/>
            </a:pPr>
            <a:r>
              <a:rPr lang="lv-LV" sz="2400" dirty="0">
                <a:latin typeface="Times New Roman" panose="02020603050405020304" pitchFamily="18" charset="0"/>
                <a:cs typeface="Times New Roman" panose="02020603050405020304" pitchFamily="18" charset="0"/>
              </a:rPr>
              <a:t>Ģenētiskais materiāls </a:t>
            </a:r>
            <a:r>
              <a:rPr lang="lv-LV" sz="2400" b="1" dirty="0">
                <a:latin typeface="Times New Roman" panose="02020603050405020304" pitchFamily="18" charset="0"/>
                <a:cs typeface="Times New Roman" panose="02020603050405020304" pitchFamily="18" charset="0"/>
              </a:rPr>
              <a:t>tiek izmainīts </a:t>
            </a:r>
            <a:r>
              <a:rPr lang="lv-LV" sz="2400" b="1" dirty="0" err="1">
                <a:latin typeface="Times New Roman" panose="02020603050405020304" pitchFamily="18" charset="0"/>
                <a:cs typeface="Times New Roman" panose="02020603050405020304" pitchFamily="18" charset="0"/>
              </a:rPr>
              <a:t>somatiskajās</a:t>
            </a:r>
            <a:r>
              <a:rPr lang="lv-LV" sz="2400" b="1" dirty="0">
                <a:latin typeface="Times New Roman" panose="02020603050405020304" pitchFamily="18" charset="0"/>
                <a:cs typeface="Times New Roman" panose="02020603050405020304" pitchFamily="18" charset="0"/>
              </a:rPr>
              <a:t>, bet ne dzimumšūnās, tāpēc izmaiņas netiek pārmantotas nākamajās paaudzēs.</a:t>
            </a:r>
            <a:r>
              <a:rPr lang="lv-LV"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lgn="just">
              <a:buNone/>
            </a:pPr>
            <a:r>
              <a:rPr lang="lv-LV" sz="2400" dirty="0">
                <a:latin typeface="Times New Roman" panose="02020603050405020304" pitchFamily="18" charset="0"/>
                <a:cs typeface="Times New Roman" panose="02020603050405020304" pitchFamily="18" charset="0"/>
              </a:rPr>
              <a:t>Zinātnieki pēta iespējas izmantot gēnu terapiju </a:t>
            </a:r>
            <a:r>
              <a:rPr lang="lv-LV" sz="2400" dirty="0" err="1">
                <a:latin typeface="Times New Roman" panose="02020603050405020304" pitchFamily="18" charset="0"/>
                <a:cs typeface="Times New Roman" panose="02020603050405020304" pitchFamily="18" charset="0"/>
              </a:rPr>
              <a:t>Alcheimera</a:t>
            </a:r>
            <a:r>
              <a:rPr lang="lv-LV" sz="2400" dirty="0">
                <a:latin typeface="Times New Roman" panose="02020603050405020304" pitchFamily="18" charset="0"/>
                <a:cs typeface="Times New Roman" panose="02020603050405020304" pitchFamily="18" charset="0"/>
              </a:rPr>
              <a:t> slimības, </a:t>
            </a:r>
            <a:r>
              <a:rPr lang="lv-LV" sz="2400" dirty="0" err="1">
                <a:latin typeface="Times New Roman" panose="02020603050405020304" pitchFamily="18" charset="0"/>
                <a:cs typeface="Times New Roman" panose="02020603050405020304" pitchFamily="18" charset="0"/>
              </a:rPr>
              <a:t>Parkinsona</a:t>
            </a:r>
            <a:r>
              <a:rPr lang="lv-LV" sz="2400" dirty="0">
                <a:latin typeface="Times New Roman" panose="02020603050405020304" pitchFamily="18" charset="0"/>
                <a:cs typeface="Times New Roman" panose="02020603050405020304" pitchFamily="18" charset="0"/>
              </a:rPr>
              <a:t> slimības u.c. slimību ārstēšanai. </a:t>
            </a:r>
            <a:endParaRPr lang="en-US" sz="2400" dirty="0">
              <a:latin typeface="Times New Roman" panose="02020603050405020304" pitchFamily="18" charset="0"/>
              <a:cs typeface="Times New Roman" panose="02020603050405020304" pitchFamily="18" charset="0"/>
            </a:endParaRPr>
          </a:p>
          <a:p>
            <a:pPr marL="0" indent="0" algn="just">
              <a:buNone/>
            </a:pPr>
            <a:r>
              <a:rPr lang="lv-LV" sz="2400" dirty="0">
                <a:latin typeface="Times New Roman" panose="02020603050405020304" pitchFamily="18" charset="0"/>
                <a:cs typeface="Times New Roman" panose="02020603050405020304" pitchFamily="18" charset="0"/>
              </a:rPr>
              <a:t>Arī Latvijas </a:t>
            </a:r>
            <a:r>
              <a:rPr lang="lv-LV" sz="2400" dirty="0" err="1">
                <a:latin typeface="Times New Roman" panose="02020603050405020304" pitchFamily="18" charset="0"/>
                <a:cs typeface="Times New Roman" panose="02020603050405020304" pitchFamily="18" charset="0"/>
              </a:rPr>
              <a:t>Biomedicīnas</a:t>
            </a:r>
            <a:r>
              <a:rPr lang="lv-LV" sz="2400" dirty="0">
                <a:latin typeface="Times New Roman" panose="02020603050405020304" pitchFamily="18" charset="0"/>
                <a:cs typeface="Times New Roman" panose="02020603050405020304" pitchFamily="18" charset="0"/>
              </a:rPr>
              <a:t> pētījumu un studiju centrā zinātnieki pēta un izstrādā jaunus gēnu nesējus, piemēram, </a:t>
            </a:r>
            <a:r>
              <a:rPr lang="lv-LV" sz="2400" dirty="0" err="1">
                <a:latin typeface="Times New Roman" panose="02020603050405020304" pitchFamily="18" charset="0"/>
                <a:cs typeface="Times New Roman" panose="02020603050405020304" pitchFamily="18" charset="0"/>
              </a:rPr>
              <a:t>liposomas</a:t>
            </a:r>
            <a:r>
              <a:rPr lang="lv-LV" sz="2400" dirty="0">
                <a:latin typeface="Times New Roman" panose="02020603050405020304" pitchFamily="18" charset="0"/>
                <a:cs typeface="Times New Roman" panose="02020603050405020304" pitchFamily="18" charset="0"/>
              </a:rPr>
              <a:t>.</a:t>
            </a:r>
          </a:p>
          <a:p>
            <a:pPr marL="0" indent="0">
              <a:buNone/>
            </a:pPr>
            <a:r>
              <a:rPr lang="lv-LV" dirty="0"/>
              <a:t> </a:t>
            </a:r>
            <a:endParaRPr lang="en-US" dirty="0"/>
          </a:p>
        </p:txBody>
      </p:sp>
    </p:spTree>
    <p:extLst>
      <p:ext uri="{BB962C8B-B14F-4D97-AF65-F5344CB8AC3E}">
        <p14:creationId xmlns:p14="http://schemas.microsoft.com/office/powerpoint/2010/main" val="301787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233499A-1E72-4751-BA49-F0D04A462320}"/>
              </a:ext>
            </a:extLst>
          </p:cNvPr>
          <p:cNvSpPr>
            <a:spLocks noGrp="1"/>
          </p:cNvSpPr>
          <p:nvPr>
            <p:ph type="title"/>
          </p:nvPr>
        </p:nvSpPr>
        <p:spPr>
          <a:xfrm>
            <a:off x="913775" y="298580"/>
            <a:ext cx="10364451" cy="1175658"/>
          </a:xfrm>
        </p:spPr>
        <p:txBody>
          <a:bodyPr>
            <a:noAutofit/>
          </a:bodyPr>
          <a:lstStyle/>
          <a:p>
            <a:r>
              <a:rPr lang="en-US" sz="2800" b="1" dirty="0" err="1">
                <a:solidFill>
                  <a:srgbClr val="FF0000"/>
                </a:solidFill>
              </a:rPr>
              <a:t>Sakārto</a:t>
            </a:r>
            <a:r>
              <a:rPr lang="en-US" sz="2800" b="1" dirty="0">
                <a:solidFill>
                  <a:srgbClr val="FF0000"/>
                </a:solidFill>
              </a:rPr>
              <a:t> </a:t>
            </a:r>
            <a:r>
              <a:rPr lang="en-US" sz="2800" b="1" dirty="0" err="1">
                <a:solidFill>
                  <a:srgbClr val="FF0000"/>
                </a:solidFill>
              </a:rPr>
              <a:t>pareizā</a:t>
            </a:r>
            <a:r>
              <a:rPr lang="en-US" sz="2800" b="1" dirty="0">
                <a:solidFill>
                  <a:srgbClr val="FF0000"/>
                </a:solidFill>
              </a:rPr>
              <a:t> </a:t>
            </a:r>
            <a:r>
              <a:rPr lang="en-US" sz="2800" b="1" dirty="0" err="1">
                <a:solidFill>
                  <a:srgbClr val="FF0000"/>
                </a:solidFill>
              </a:rPr>
              <a:t>secībā</a:t>
            </a:r>
            <a:r>
              <a:rPr lang="en-US" sz="2800" b="1" dirty="0">
                <a:solidFill>
                  <a:srgbClr val="FF0000"/>
                </a:solidFill>
              </a:rPr>
              <a:t> </a:t>
            </a:r>
            <a:r>
              <a:rPr lang="en-US" sz="2800" b="1" dirty="0" err="1">
                <a:solidFill>
                  <a:srgbClr val="FF0000"/>
                </a:solidFill>
              </a:rPr>
              <a:t>gēnu</a:t>
            </a:r>
            <a:br>
              <a:rPr lang="en-US" sz="2800" b="1" dirty="0">
                <a:solidFill>
                  <a:srgbClr val="FF0000"/>
                </a:solidFill>
              </a:rPr>
            </a:br>
            <a:r>
              <a:rPr lang="en-US" sz="2800" b="1" dirty="0" err="1">
                <a:solidFill>
                  <a:srgbClr val="FF0000"/>
                </a:solidFill>
              </a:rPr>
              <a:t>inženierijas</a:t>
            </a:r>
            <a:r>
              <a:rPr lang="en-US" sz="2800" b="1" dirty="0">
                <a:solidFill>
                  <a:srgbClr val="FF0000"/>
                </a:solidFill>
              </a:rPr>
              <a:t> </a:t>
            </a:r>
            <a:r>
              <a:rPr lang="en-US" sz="2800" b="1" dirty="0" err="1">
                <a:solidFill>
                  <a:srgbClr val="FF0000"/>
                </a:solidFill>
              </a:rPr>
              <a:t>posmus</a:t>
            </a:r>
            <a:r>
              <a:rPr lang="en-US" sz="2800" b="1" dirty="0">
                <a:solidFill>
                  <a:srgbClr val="FF0000"/>
                </a:solidFill>
              </a:rPr>
              <a:t>, </a:t>
            </a:r>
            <a:r>
              <a:rPr lang="en-US" sz="2800" b="1" dirty="0" err="1">
                <a:solidFill>
                  <a:srgbClr val="FF0000"/>
                </a:solidFill>
              </a:rPr>
              <a:t>norādot</a:t>
            </a:r>
            <a:br>
              <a:rPr lang="en-US" sz="2800" b="1" dirty="0">
                <a:solidFill>
                  <a:srgbClr val="FF0000"/>
                </a:solidFill>
              </a:rPr>
            </a:br>
            <a:r>
              <a:rPr lang="en-US" sz="2800" b="1" dirty="0" err="1">
                <a:solidFill>
                  <a:srgbClr val="FF0000"/>
                </a:solidFill>
              </a:rPr>
              <a:t>katram</a:t>
            </a:r>
            <a:r>
              <a:rPr lang="en-US" sz="2800" b="1" dirty="0">
                <a:solidFill>
                  <a:srgbClr val="FF0000"/>
                </a:solidFill>
              </a:rPr>
              <a:t> </a:t>
            </a:r>
            <a:r>
              <a:rPr lang="en-US" sz="2800" b="1" dirty="0" err="1">
                <a:solidFill>
                  <a:srgbClr val="FF0000"/>
                </a:solidFill>
              </a:rPr>
              <a:t>kārtas</a:t>
            </a:r>
            <a:r>
              <a:rPr lang="en-US" sz="2800" b="1" dirty="0">
                <a:solidFill>
                  <a:srgbClr val="FF0000"/>
                </a:solidFill>
              </a:rPr>
              <a:t> </a:t>
            </a:r>
            <a:r>
              <a:rPr lang="en-US" sz="2800" b="1" dirty="0" err="1">
                <a:solidFill>
                  <a:srgbClr val="FF0000"/>
                </a:solidFill>
              </a:rPr>
              <a:t>numuru</a:t>
            </a:r>
            <a:r>
              <a:rPr lang="en-US" sz="2800" b="1" dirty="0">
                <a:solidFill>
                  <a:srgbClr val="FF0000"/>
                </a:solidFill>
              </a:rPr>
              <a:t>!</a:t>
            </a:r>
            <a:br>
              <a:rPr lang="en-US" sz="2800" b="1" dirty="0">
                <a:solidFill>
                  <a:srgbClr val="FF0000"/>
                </a:solidFill>
              </a:rPr>
            </a:br>
            <a:endParaRPr lang="en-US" sz="2800" b="1" dirty="0">
              <a:solidFill>
                <a:srgbClr val="FF0000"/>
              </a:solidFill>
            </a:endParaRPr>
          </a:p>
        </p:txBody>
      </p:sp>
      <p:sp>
        <p:nvSpPr>
          <p:cNvPr id="3" name="Satura vietturis 2">
            <a:extLst>
              <a:ext uri="{FF2B5EF4-FFF2-40B4-BE49-F238E27FC236}">
                <a16:creationId xmlns:a16="http://schemas.microsoft.com/office/drawing/2014/main" id="{9A0676C4-D50E-46E1-8D91-5C85C8F807FB}"/>
              </a:ext>
            </a:extLst>
          </p:cNvPr>
          <p:cNvSpPr>
            <a:spLocks noGrp="1"/>
          </p:cNvSpPr>
          <p:nvPr>
            <p:ph sz="quarter" idx="13"/>
          </p:nvPr>
        </p:nvSpPr>
        <p:spPr>
          <a:xfrm>
            <a:off x="279918" y="1371600"/>
            <a:ext cx="10997682" cy="4991878"/>
          </a:xfrm>
        </p:spPr>
        <p:txBody>
          <a:bodyPr>
            <a:noAutofit/>
          </a:bodyPr>
          <a:lstStyle/>
          <a:p>
            <a:pPr marL="0" indent="0">
              <a:buNone/>
            </a:pPr>
            <a:r>
              <a:rPr lang="en-US" sz="1800" b="1" dirty="0">
                <a:solidFill>
                  <a:srgbClr val="002060"/>
                </a:solidFill>
                <a:latin typeface="Times New Roman" panose="02020603050405020304" pitchFamily="18" charset="0"/>
                <a:cs typeface="Times New Roman" panose="02020603050405020304" pitchFamily="18" charset="0"/>
              </a:rPr>
              <a:t>1. </a:t>
            </a:r>
            <a:r>
              <a:rPr lang="en-US" sz="1800" b="1" dirty="0" err="1">
                <a:solidFill>
                  <a:srgbClr val="002060"/>
                </a:solidFill>
                <a:latin typeface="Times New Roman" panose="02020603050405020304" pitchFamily="18" charset="0"/>
                <a:cs typeface="Times New Roman" panose="02020603050405020304" pitchFamily="18" charset="0"/>
              </a:rPr>
              <a:t>Iegūst</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organismu</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ar</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jaunām</a:t>
            </a: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err="1">
                <a:solidFill>
                  <a:srgbClr val="002060"/>
                </a:solidFill>
                <a:latin typeface="Times New Roman" panose="02020603050405020304" pitchFamily="18" charset="0"/>
                <a:cs typeface="Times New Roman" panose="02020603050405020304" pitchFamily="18" charset="0"/>
              </a:rPr>
              <a:t>īpašībām</a:t>
            </a:r>
            <a:r>
              <a:rPr lang="en-US" sz="1800" b="1" dirty="0">
                <a:solidFill>
                  <a:srgbClr val="00206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B0F0"/>
                </a:solidFill>
                <a:latin typeface="Times New Roman" panose="02020603050405020304" pitchFamily="18" charset="0"/>
                <a:cs typeface="Times New Roman" panose="02020603050405020304" pitchFamily="18" charset="0"/>
              </a:rPr>
              <a:t>2. </a:t>
            </a:r>
            <a:r>
              <a:rPr lang="en-US" sz="1800" b="1" dirty="0" err="1">
                <a:solidFill>
                  <a:srgbClr val="00B0F0"/>
                </a:solidFill>
                <a:latin typeface="Times New Roman" panose="02020603050405020304" pitchFamily="18" charset="0"/>
                <a:cs typeface="Times New Roman" panose="02020603050405020304" pitchFamily="18" charset="0"/>
              </a:rPr>
              <a:t>Ievieto</a:t>
            </a:r>
            <a:r>
              <a:rPr lang="en-US" sz="1800" b="1" dirty="0">
                <a:solidFill>
                  <a:srgbClr val="00B0F0"/>
                </a:solidFill>
                <a:latin typeface="Times New Roman" panose="02020603050405020304" pitchFamily="18" charset="0"/>
                <a:cs typeface="Times New Roman" panose="02020603050405020304" pitchFamily="18" charset="0"/>
              </a:rPr>
              <a:t> </a:t>
            </a:r>
            <a:r>
              <a:rPr lang="en-US" sz="1800" b="1" dirty="0" err="1">
                <a:solidFill>
                  <a:srgbClr val="00B0F0"/>
                </a:solidFill>
                <a:latin typeface="Times New Roman" panose="02020603050405020304" pitchFamily="18" charset="0"/>
                <a:cs typeface="Times New Roman" panose="02020603050405020304" pitchFamily="18" charset="0"/>
              </a:rPr>
              <a:t>pārnešanai</a:t>
            </a:r>
            <a:r>
              <a:rPr lang="en-US" sz="1800" b="1" dirty="0">
                <a:solidFill>
                  <a:srgbClr val="00B0F0"/>
                </a:solidFill>
                <a:latin typeface="Times New Roman" panose="02020603050405020304" pitchFamily="18" charset="0"/>
                <a:cs typeface="Times New Roman" panose="02020603050405020304" pitchFamily="18" charset="0"/>
              </a:rPr>
              <a:t> </a:t>
            </a:r>
            <a:r>
              <a:rPr lang="en-US" sz="1800" b="1" dirty="0" err="1">
                <a:solidFill>
                  <a:srgbClr val="00B0F0"/>
                </a:solidFill>
                <a:latin typeface="Times New Roman" panose="02020603050405020304" pitchFamily="18" charset="0"/>
                <a:cs typeface="Times New Roman" panose="02020603050405020304" pitchFamily="18" charset="0"/>
              </a:rPr>
              <a:t>paredzēto</a:t>
            </a:r>
            <a:r>
              <a:rPr lang="en-US" sz="1800" b="1" dirty="0">
                <a:solidFill>
                  <a:srgbClr val="00B0F0"/>
                </a:solidFill>
                <a:latin typeface="Times New Roman" panose="02020603050405020304" pitchFamily="18" charset="0"/>
                <a:cs typeface="Times New Roman" panose="02020603050405020304" pitchFamily="18" charset="0"/>
              </a:rPr>
              <a:t> </a:t>
            </a:r>
            <a:r>
              <a:rPr lang="en-US" sz="1800" b="1" dirty="0" err="1">
                <a:solidFill>
                  <a:srgbClr val="00B0F0"/>
                </a:solidFill>
                <a:latin typeface="Times New Roman" panose="02020603050405020304" pitchFamily="18" charset="0"/>
                <a:cs typeface="Times New Roman" panose="02020603050405020304" pitchFamily="18" charset="0"/>
              </a:rPr>
              <a:t>gēnu</a:t>
            </a:r>
            <a:endParaRPr lang="en-US" sz="1800" b="1" dirty="0">
              <a:solidFill>
                <a:srgbClr val="00B0F0"/>
              </a:solidFill>
              <a:latin typeface="Times New Roman" panose="02020603050405020304" pitchFamily="18" charset="0"/>
              <a:cs typeface="Times New Roman" panose="02020603050405020304" pitchFamily="18" charset="0"/>
            </a:endParaRPr>
          </a:p>
          <a:p>
            <a:pPr marL="0" indent="0">
              <a:buNone/>
            </a:pPr>
            <a:r>
              <a:rPr lang="en-US" sz="1800" b="1" dirty="0" err="1">
                <a:solidFill>
                  <a:srgbClr val="00B0F0"/>
                </a:solidFill>
                <a:latin typeface="Times New Roman" panose="02020603050405020304" pitchFamily="18" charset="0"/>
                <a:cs typeface="Times New Roman" panose="02020603050405020304" pitchFamily="18" charset="0"/>
              </a:rPr>
              <a:t>vektorā</a:t>
            </a:r>
            <a:r>
              <a:rPr lang="en-US" sz="1800" b="1" dirty="0">
                <a:solidFill>
                  <a:srgbClr val="00B0F0"/>
                </a:solidFill>
                <a:latin typeface="Times New Roman" panose="02020603050405020304" pitchFamily="18" charset="0"/>
                <a:cs typeface="Times New Roman" panose="02020603050405020304" pitchFamily="18" charset="0"/>
              </a:rPr>
              <a:t> .........................</a:t>
            </a:r>
          </a:p>
          <a:p>
            <a:pPr marL="0" indent="0">
              <a:buNone/>
            </a:pPr>
            <a:r>
              <a:rPr lang="en-US" sz="1800" b="1" dirty="0">
                <a:solidFill>
                  <a:schemeClr val="accent3">
                    <a:lumMod val="50000"/>
                  </a:schemeClr>
                </a:solidFill>
                <a:latin typeface="Times New Roman" panose="02020603050405020304" pitchFamily="18" charset="0"/>
                <a:cs typeface="Times New Roman" panose="02020603050405020304" pitchFamily="18" charset="0"/>
              </a:rPr>
              <a:t>3.Izolē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vektoru</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baktērijas</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plazmīdu</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vai</a:t>
            </a:r>
            <a:endParaRPr lang="en-US" sz="1800" b="1" dirty="0">
              <a:solidFill>
                <a:schemeClr val="accent3">
                  <a:lumMod val="50000"/>
                </a:schemeClr>
              </a:solidFill>
              <a:latin typeface="Times New Roman" panose="02020603050405020304" pitchFamily="18" charset="0"/>
              <a:cs typeface="Times New Roman" panose="02020603050405020304" pitchFamily="18" charset="0"/>
            </a:endParaRPr>
          </a:p>
          <a:p>
            <a:pPr marL="0" indent="0">
              <a:buNone/>
            </a:pPr>
            <a:r>
              <a:rPr lang="en-US" sz="1800" b="1" dirty="0" err="1">
                <a:solidFill>
                  <a:schemeClr val="accent3">
                    <a:lumMod val="50000"/>
                  </a:schemeClr>
                </a:solidFill>
                <a:latin typeface="Times New Roman" panose="02020603050405020304" pitchFamily="18" charset="0"/>
                <a:cs typeface="Times New Roman" panose="02020603050405020304" pitchFamily="18" charset="0"/>
              </a:rPr>
              <a:t>vīrusu</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kurš</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tiks</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izmantots</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gēna</a:t>
            </a:r>
            <a:endParaRPr lang="en-US" sz="1800" b="1" dirty="0">
              <a:solidFill>
                <a:schemeClr val="accent3">
                  <a:lumMod val="50000"/>
                </a:schemeClr>
              </a:solidFill>
              <a:latin typeface="Times New Roman" panose="02020603050405020304" pitchFamily="18" charset="0"/>
              <a:cs typeface="Times New Roman" panose="02020603050405020304" pitchFamily="18" charset="0"/>
            </a:endParaRPr>
          </a:p>
          <a:p>
            <a:pPr marL="0" indent="0">
              <a:buNone/>
            </a:pPr>
            <a:r>
              <a:rPr lang="en-US" sz="1800" b="1" dirty="0" err="1">
                <a:solidFill>
                  <a:schemeClr val="accent3">
                    <a:lumMod val="50000"/>
                  </a:schemeClr>
                </a:solidFill>
                <a:latin typeface="Times New Roman" panose="02020603050405020304" pitchFamily="18" charset="0"/>
                <a:cs typeface="Times New Roman" panose="02020603050405020304" pitchFamily="18" charset="0"/>
              </a:rPr>
              <a:t>ienešanai</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citā</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r>
              <a:rPr lang="en-US" sz="1800" b="1" dirty="0" err="1">
                <a:solidFill>
                  <a:schemeClr val="accent3">
                    <a:lumMod val="50000"/>
                  </a:schemeClr>
                </a:solidFill>
                <a:latin typeface="Times New Roman" panose="02020603050405020304" pitchFamily="18" charset="0"/>
                <a:cs typeface="Times New Roman" panose="02020603050405020304" pitchFamily="18" charset="0"/>
              </a:rPr>
              <a:t>organismā</a:t>
            </a:r>
            <a:r>
              <a:rPr lang="en-US" sz="1800" b="1" dirty="0">
                <a:solidFill>
                  <a:schemeClr val="accent3">
                    <a:lumMod val="50000"/>
                  </a:schemeClr>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4.Izolē </a:t>
            </a:r>
            <a:r>
              <a:rPr lang="en-US" sz="1800" b="1" dirty="0" err="1">
                <a:solidFill>
                  <a:srgbClr val="FF0000"/>
                </a:solidFill>
                <a:latin typeface="Times New Roman" panose="02020603050405020304" pitchFamily="18" charset="0"/>
                <a:cs typeface="Times New Roman" panose="02020603050405020304" pitchFamily="18" charset="0"/>
              </a:rPr>
              <a:t>pārnešanai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modificēšanai</a:t>
            </a:r>
            <a:r>
              <a:rPr lang="en-US" sz="1800" b="1" dirty="0">
                <a:solidFill>
                  <a:srgbClr val="FF0000"/>
                </a:solidFill>
                <a:latin typeface="Times New Roman" panose="02020603050405020304" pitchFamily="18" charset="0"/>
                <a:cs typeface="Times New Roman" panose="02020603050405020304" pitchFamily="18" charset="0"/>
              </a:rPr>
              <a:t>)</a:t>
            </a:r>
          </a:p>
          <a:p>
            <a:pPr marL="0" indent="0">
              <a:buNone/>
            </a:pPr>
            <a:r>
              <a:rPr lang="en-US" sz="1800" b="1" dirty="0" err="1">
                <a:solidFill>
                  <a:srgbClr val="FF0000"/>
                </a:solidFill>
                <a:latin typeface="Times New Roman" panose="02020603050405020304" pitchFamily="18" charset="0"/>
                <a:cs typeface="Times New Roman" panose="02020603050405020304" pitchFamily="18" charset="0"/>
              </a:rPr>
              <a:t>paredzēto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gēnu</a:t>
            </a:r>
            <a:r>
              <a:rPr lang="en-US" sz="1800" b="1" dirty="0">
                <a:solidFill>
                  <a:srgbClr val="FF000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2060"/>
                </a:solidFill>
                <a:latin typeface="Times New Roman" panose="02020603050405020304" pitchFamily="18" charset="0"/>
                <a:cs typeface="Times New Roman" panose="02020603050405020304" pitchFamily="18" charset="0"/>
              </a:rPr>
              <a:t>5.Ievieto </a:t>
            </a:r>
            <a:r>
              <a:rPr lang="en-US" sz="1800" b="1" dirty="0" err="1">
                <a:solidFill>
                  <a:srgbClr val="002060"/>
                </a:solidFill>
                <a:latin typeface="Times New Roman" panose="02020603050405020304" pitchFamily="18" charset="0"/>
                <a:cs typeface="Times New Roman" panose="02020603050405020304" pitchFamily="18" charset="0"/>
              </a:rPr>
              <a:t>vektoru</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ar</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tajā</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iekombinēto</a:t>
            </a:r>
            <a:endParaRPr lang="en-US" sz="1800" b="1" dirty="0">
              <a:solidFill>
                <a:srgbClr val="002060"/>
              </a:solidFill>
              <a:latin typeface="Times New Roman" panose="02020603050405020304" pitchFamily="18" charset="0"/>
              <a:cs typeface="Times New Roman" panose="02020603050405020304" pitchFamily="18" charset="0"/>
            </a:endParaRPr>
          </a:p>
          <a:p>
            <a:pPr marL="0" indent="0">
              <a:buNone/>
            </a:pPr>
            <a:r>
              <a:rPr lang="en-US" sz="1800" b="1" dirty="0" err="1">
                <a:solidFill>
                  <a:srgbClr val="002060"/>
                </a:solidFill>
                <a:latin typeface="Times New Roman" panose="02020603050405020304" pitchFamily="18" charset="0"/>
                <a:cs typeface="Times New Roman" panose="02020603050405020304" pitchFamily="18" charset="0"/>
              </a:rPr>
              <a:t>gēnu</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citā</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organismā</a:t>
            </a:r>
            <a:r>
              <a:rPr lang="en-US" sz="1800" b="1"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502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D6A9ED-ABAD-4C90-AD4A-CAEF314D4819}"/>
              </a:ext>
            </a:extLst>
          </p:cNvPr>
          <p:cNvSpPr>
            <a:spLocks noGrp="1"/>
          </p:cNvSpPr>
          <p:nvPr>
            <p:ph type="title"/>
          </p:nvPr>
        </p:nvSpPr>
        <p:spPr>
          <a:xfrm>
            <a:off x="466531" y="618517"/>
            <a:ext cx="10988977" cy="902373"/>
          </a:xfrm>
        </p:spPr>
        <p:txBody>
          <a:bodyPr>
            <a:noAutofit/>
          </a:bodyPr>
          <a:lstStyle/>
          <a:p>
            <a:pPr algn="l">
              <a:lnSpc>
                <a:spcPct val="150000"/>
              </a:lnSpc>
            </a:pP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Izprot</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iedzimto</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slimību</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diagnosticēšanas</a:t>
            </a:r>
            <a:br>
              <a:rPr lang="en-US" sz="1800" b="1" i="1" dirty="0">
                <a:solidFill>
                  <a:schemeClr val="accent1">
                    <a:lumMod val="50000"/>
                  </a:schemeClr>
                </a:solidFill>
                <a:latin typeface="Times New Roman" panose="02020603050405020304" pitchFamily="18" charset="0"/>
                <a:cs typeface="Times New Roman" panose="02020603050405020304" pitchFamily="18" charset="0"/>
              </a:rPr>
            </a:br>
            <a:r>
              <a:rPr lang="en-US" sz="1800" b="1" i="1" dirty="0">
                <a:solidFill>
                  <a:schemeClr val="accent1">
                    <a:lumMod val="50000"/>
                  </a:schemeClr>
                </a:solidFill>
                <a:latin typeface="Times New Roman" panose="02020603050405020304" pitchFamily="18" charset="0"/>
                <a:cs typeface="Times New Roman" panose="02020603050405020304" pitchFamily="18" charset="0"/>
              </a:rPr>
              <a:t>un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gēnu</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terapijas</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izmantošanas</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veidus</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iespējas</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iedzimto</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slimību</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1800" b="1" i="1" dirty="0" err="1">
                <a:solidFill>
                  <a:schemeClr val="accent1">
                    <a:lumMod val="50000"/>
                  </a:schemeClr>
                </a:solidFill>
                <a:latin typeface="Times New Roman" panose="02020603050405020304" pitchFamily="18" charset="0"/>
                <a:cs typeface="Times New Roman" panose="02020603050405020304" pitchFamily="18" charset="0"/>
              </a:rPr>
              <a:t>ārstēšanā</a:t>
            </a:r>
            <a:r>
              <a:rPr lang="en-US" sz="1800" b="1" i="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3" name="Satura vietturis 2">
            <a:extLst>
              <a:ext uri="{FF2B5EF4-FFF2-40B4-BE49-F238E27FC236}">
                <a16:creationId xmlns:a16="http://schemas.microsoft.com/office/drawing/2014/main" id="{63035864-CD69-4870-8BB2-E13AEF3A3F15}"/>
              </a:ext>
            </a:extLst>
          </p:cNvPr>
          <p:cNvSpPr>
            <a:spLocks noGrp="1"/>
          </p:cNvSpPr>
          <p:nvPr>
            <p:ph sz="quarter" idx="13"/>
          </p:nvPr>
        </p:nvSpPr>
        <p:spPr>
          <a:xfrm>
            <a:off x="289249" y="1940767"/>
            <a:ext cx="11504645" cy="4226768"/>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Ja </a:t>
            </a:r>
            <a:r>
              <a:rPr lang="en-US" sz="2400" dirty="0" err="1">
                <a:latin typeface="Times New Roman" panose="02020603050405020304" pitchFamily="18" charset="0"/>
                <a:cs typeface="Times New Roman" panose="02020603050405020304" pitchFamily="18" charset="0"/>
              </a:rPr>
              <a:t>māte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vecāka</a:t>
            </a:r>
            <a:r>
              <a:rPr lang="en-US" sz="2400" dirty="0">
                <a:latin typeface="Times New Roman" panose="02020603050405020304" pitchFamily="18" charset="0"/>
                <a:cs typeface="Times New Roman" panose="02020603050405020304" pitchFamily="18" charset="0"/>
              </a:rPr>
              <a:t> par 35 </a:t>
            </a:r>
            <a:r>
              <a:rPr lang="en-US" sz="2400" dirty="0" err="1">
                <a:latin typeface="Times New Roman" panose="02020603050405020304" pitchFamily="18" charset="0"/>
                <a:cs typeface="Times New Roman" panose="02020603050405020304" pitchFamily="18" charset="0"/>
              </a:rPr>
              <a:t>gadiem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Latvijā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nodrošināta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bezmaksas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prenatālā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pirms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dzimšanas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diagnostika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gaidāmajam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bērnam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grūtniecības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pirmajos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mēnešos</a:t>
            </a:r>
            <a:r>
              <a:rPr lang="en-US" sz="2400" dirty="0">
                <a:latin typeface="Times New Roman" panose="02020603050405020304" pitchFamily="18" charset="0"/>
                <a:cs typeface="Times New Roman" panose="02020603050405020304" pitchFamily="18" charset="0"/>
              </a:rPr>
              <a:t>, jo </a:t>
            </a:r>
            <a:r>
              <a:rPr lang="en-US" sz="2400" dirty="0" err="1">
                <a:latin typeface="Times New Roman" panose="02020603050405020304" pitchFamily="18" charset="0"/>
                <a:cs typeface="Times New Roman" panose="02020603050405020304" pitchFamily="18" charset="0"/>
              </a:rPr>
              <a:t>mātes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vecums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viens</a:t>
            </a:r>
            <a:r>
              <a:rPr lang="en-US" sz="2400" dirty="0">
                <a:latin typeface="Times New Roman" panose="02020603050405020304" pitchFamily="18" charset="0"/>
                <a:cs typeface="Times New Roman" panose="02020603050405020304" pitchFamily="18" charset="0"/>
              </a:rPr>
              <a:t> no </a:t>
            </a:r>
            <a:r>
              <a:rPr lang="en-US" sz="2400" dirty="0" err="1">
                <a:latin typeface="Times New Roman" panose="02020603050405020304" pitchFamily="18" charset="0"/>
                <a:cs typeface="Times New Roman" panose="02020603050405020304" pitchFamily="18" charset="0"/>
              </a:rPr>
              <a:t>Dauna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sindroma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rašanās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riska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faktoriem</a:t>
            </a:r>
            <a:r>
              <a:rPr lang="en-US" sz="2400" dirty="0">
                <a:latin typeface="Times New Roman" panose="02020603050405020304" pitchFamily="18" charset="0"/>
                <a:cs typeface="Times New Roman" panose="02020603050405020304" pitchFamily="18" charset="0"/>
              </a:rPr>
              <a:t>. Ja </a:t>
            </a:r>
            <a:r>
              <a:rPr lang="en-US" sz="2400" dirty="0" err="1">
                <a:latin typeface="Times New Roman" panose="02020603050405020304" pitchFamily="18" charset="0"/>
                <a:cs typeface="Times New Roman" panose="02020603050405020304" pitchFamily="18" charset="0"/>
              </a:rPr>
              <a:t>diagnosticē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Dauna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sindromu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vecākiem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iespēja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izvēlēties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bērnu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saglabāt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Prenatālo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diagnostiku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izmanto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iedzimto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slimību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noteikšanai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agrīnās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grūtniecības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stadijās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Izvērtē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kādas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prenatālās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diagnostikas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priekšrocības</a:t>
            </a:r>
            <a:r>
              <a:rPr lang="en-US" sz="2400" dirty="0">
                <a:latin typeface="Times New Roman" panose="02020603050405020304" pitchFamily="18" charset="0"/>
                <a:cs typeface="Times New Roman" panose="02020603050405020304" pitchFamily="18" charset="0"/>
              </a:rPr>
              <a:t> un </a:t>
            </a:r>
            <a:r>
              <a:rPr lang="en-US" sz="2400" dirty="0" err="1">
                <a:latin typeface="Times New Roman" panose="02020603050405020304" pitchFamily="18" charset="0"/>
                <a:cs typeface="Times New Roman" panose="02020603050405020304" pitchFamily="18" charset="0"/>
              </a:rPr>
              <a:t>ētiskie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aspekti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29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D415D820-D3BE-4EEE-A6CA-7765879CEB6D}"/>
              </a:ext>
            </a:extLst>
          </p:cNvPr>
          <p:cNvPicPr>
            <a:picLocks noChangeAspect="1"/>
          </p:cNvPicPr>
          <p:nvPr/>
        </p:nvPicPr>
        <p:blipFill>
          <a:blip r:embed="rId2"/>
          <a:stretch>
            <a:fillRect/>
          </a:stretch>
        </p:blipFill>
        <p:spPr>
          <a:xfrm>
            <a:off x="1306286" y="133799"/>
            <a:ext cx="8994709" cy="6590401"/>
          </a:xfrm>
          <a:prstGeom prst="rect">
            <a:avLst/>
          </a:prstGeom>
        </p:spPr>
      </p:pic>
    </p:spTree>
    <p:extLst>
      <p:ext uri="{BB962C8B-B14F-4D97-AF65-F5344CB8AC3E}">
        <p14:creationId xmlns:p14="http://schemas.microsoft.com/office/powerpoint/2010/main" val="353129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599F7B76-D305-4334-8A66-8998E5F0039D}"/>
              </a:ext>
            </a:extLst>
          </p:cNvPr>
          <p:cNvPicPr>
            <a:picLocks noChangeAspect="1"/>
          </p:cNvPicPr>
          <p:nvPr/>
        </p:nvPicPr>
        <p:blipFill>
          <a:blip r:embed="rId2"/>
          <a:stretch>
            <a:fillRect/>
          </a:stretch>
        </p:blipFill>
        <p:spPr>
          <a:xfrm>
            <a:off x="1473393" y="190294"/>
            <a:ext cx="8165130" cy="6477412"/>
          </a:xfrm>
          <a:prstGeom prst="rect">
            <a:avLst/>
          </a:prstGeom>
        </p:spPr>
      </p:pic>
    </p:spTree>
    <p:extLst>
      <p:ext uri="{BB962C8B-B14F-4D97-AF65-F5344CB8AC3E}">
        <p14:creationId xmlns:p14="http://schemas.microsoft.com/office/powerpoint/2010/main" val="347819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950483C5-4118-4EE6-B5AF-B9D508BF91F0}"/>
              </a:ext>
            </a:extLst>
          </p:cNvPr>
          <p:cNvSpPr/>
          <p:nvPr/>
        </p:nvSpPr>
        <p:spPr>
          <a:xfrm>
            <a:off x="363893" y="578498"/>
            <a:ext cx="10814179" cy="4031873"/>
          </a:xfrm>
          <a:prstGeom prst="rect">
            <a:avLst/>
          </a:prstGeom>
        </p:spPr>
        <p:txBody>
          <a:bodyPr wrap="square">
            <a:spAutoFit/>
          </a:bodyPr>
          <a:lstStyle/>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a:p>
            <a:pPr algn="ctr"/>
            <a:r>
              <a:rPr lang="lv-LV" sz="3200" dirty="0">
                <a:latin typeface="Times New Roman" panose="02020603050405020304" pitchFamily="18" charset="0"/>
                <a:cs typeface="Times New Roman" panose="02020603050405020304" pitchFamily="18" charset="0"/>
              </a:rPr>
              <a:t>Izlasi rakstu par gēnu dopinga lietošanas</a:t>
            </a:r>
            <a:r>
              <a:rPr lang="en-US" sz="3200" dirty="0">
                <a:latin typeface="Times New Roman" panose="02020603050405020304" pitchFamily="18" charset="0"/>
                <a:cs typeface="Times New Roman" panose="02020603050405020304" pitchFamily="18" charset="0"/>
              </a:rPr>
              <a:t> </a:t>
            </a:r>
            <a:r>
              <a:rPr lang="lv-LV" sz="3200" dirty="0">
                <a:latin typeface="Times New Roman" panose="02020603050405020304" pitchFamily="18" charset="0"/>
                <a:cs typeface="Times New Roman" panose="02020603050405020304" pitchFamily="18" charset="0"/>
              </a:rPr>
              <a:t>perspektīvām (B_12_UP_02_P7)! Iesaisties</a:t>
            </a:r>
            <a:r>
              <a:rPr lang="en-US" sz="3200" dirty="0">
                <a:latin typeface="Times New Roman" panose="02020603050405020304" pitchFamily="18" charset="0"/>
                <a:cs typeface="Times New Roman" panose="02020603050405020304" pitchFamily="18" charset="0"/>
              </a:rPr>
              <a:t> </a:t>
            </a:r>
            <a:r>
              <a:rPr lang="lv-LV" sz="3200" dirty="0">
                <a:latin typeface="Times New Roman" panose="02020603050405020304" pitchFamily="18" charset="0"/>
                <a:cs typeface="Times New Roman" panose="02020603050405020304" pitchFamily="18" charset="0"/>
              </a:rPr>
              <a:t>debatēs “Vai ir nepieciešama un pieļaujama gēnu</a:t>
            </a:r>
            <a:r>
              <a:rPr lang="en-US" sz="3200" dirty="0">
                <a:latin typeface="Times New Roman" panose="02020603050405020304" pitchFamily="18" charset="0"/>
                <a:cs typeface="Times New Roman" panose="02020603050405020304" pitchFamily="18" charset="0"/>
              </a:rPr>
              <a:t> </a:t>
            </a:r>
            <a:r>
              <a:rPr lang="lv-LV" sz="3200" dirty="0">
                <a:latin typeface="Times New Roman" panose="02020603050405020304" pitchFamily="18" charset="0"/>
                <a:cs typeface="Times New Roman" panose="02020603050405020304" pitchFamily="18" charset="0"/>
              </a:rPr>
              <a:t>dopinga lietošana profesionālajā sportā?“, izvirzot</a:t>
            </a:r>
            <a:r>
              <a:rPr lang="en-US" sz="3200" dirty="0">
                <a:latin typeface="Times New Roman" panose="02020603050405020304" pitchFamily="18" charset="0"/>
                <a:cs typeface="Times New Roman" panose="02020603050405020304" pitchFamily="18" charset="0"/>
              </a:rPr>
              <a:t> </a:t>
            </a:r>
            <a:r>
              <a:rPr lang="lv-LV" sz="3200" b="1" i="1" dirty="0">
                <a:solidFill>
                  <a:srgbClr val="C00000"/>
                </a:solidFill>
                <a:latin typeface="Times New Roman" panose="02020603050405020304" pitchFamily="18" charset="0"/>
                <a:cs typeface="Times New Roman" panose="02020603050405020304" pitchFamily="18" charset="0"/>
              </a:rPr>
              <a:t>argumentus par un pret!</a:t>
            </a:r>
            <a:endParaRPr lang="en-US" sz="32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14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D34E52A9-EB99-497A-894C-14FB917D216A}"/>
              </a:ext>
            </a:extLst>
          </p:cNvPr>
          <p:cNvPicPr>
            <a:picLocks noChangeAspect="1"/>
          </p:cNvPicPr>
          <p:nvPr/>
        </p:nvPicPr>
        <p:blipFill>
          <a:blip r:embed="rId2"/>
          <a:stretch>
            <a:fillRect/>
          </a:stretch>
        </p:blipFill>
        <p:spPr>
          <a:xfrm>
            <a:off x="1278294" y="167949"/>
            <a:ext cx="9395925" cy="6489179"/>
          </a:xfrm>
          <a:prstGeom prst="rect">
            <a:avLst/>
          </a:prstGeom>
        </p:spPr>
      </p:pic>
    </p:spTree>
    <p:extLst>
      <p:ext uri="{BB962C8B-B14F-4D97-AF65-F5344CB8AC3E}">
        <p14:creationId xmlns:p14="http://schemas.microsoft.com/office/powerpoint/2010/main" val="2374105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B36CA86C-A7D1-4543-8530-0EC1E152E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38" y="214604"/>
            <a:ext cx="9270158" cy="6540759"/>
          </a:xfrm>
          <a:prstGeom prst="rect">
            <a:avLst/>
          </a:prstGeom>
        </p:spPr>
      </p:pic>
    </p:spTree>
    <p:extLst>
      <p:ext uri="{BB962C8B-B14F-4D97-AF65-F5344CB8AC3E}">
        <p14:creationId xmlns:p14="http://schemas.microsoft.com/office/powerpoint/2010/main" val="79081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D97182C8-F598-4C94-A1D3-CD1671A29F43}"/>
              </a:ext>
            </a:extLst>
          </p:cNvPr>
          <p:cNvSpPr/>
          <p:nvPr/>
        </p:nvSpPr>
        <p:spPr>
          <a:xfrm>
            <a:off x="914401" y="578497"/>
            <a:ext cx="9937102" cy="4401205"/>
          </a:xfrm>
          <a:prstGeom prst="rect">
            <a:avLst/>
          </a:prstGeom>
        </p:spPr>
        <p:txBody>
          <a:bodyPr wrap="square">
            <a:spAutoFit/>
          </a:bodyPr>
          <a:lstStyle/>
          <a:p>
            <a:pPr algn="just"/>
            <a:r>
              <a:rPr lang="lv-LV" sz="2000" b="1" dirty="0">
                <a:solidFill>
                  <a:srgbClr val="0070C0"/>
                </a:solidFill>
                <a:latin typeface="Times New Roman" panose="02020603050405020304" pitchFamily="18" charset="0"/>
                <a:cs typeface="Times New Roman" panose="02020603050405020304" pitchFamily="18" charset="0"/>
              </a:rPr>
              <a:t>Par mūs mulsinošo gēnu terapiju</a:t>
            </a:r>
          </a:p>
          <a:p>
            <a:pPr algn="just"/>
            <a:endParaRPr lang="lv-LV" sz="2000" b="1" dirty="0">
              <a:solidFill>
                <a:srgbClr val="0070C0"/>
              </a:solidFill>
              <a:latin typeface="Times New Roman" panose="02020603050405020304" pitchFamily="18" charset="0"/>
              <a:cs typeface="Times New Roman" panose="02020603050405020304" pitchFamily="18" charset="0"/>
            </a:endParaRPr>
          </a:p>
          <a:p>
            <a:pPr algn="just"/>
            <a:r>
              <a:rPr lang="lv-LV" sz="2000" b="1" dirty="0">
                <a:solidFill>
                  <a:srgbClr val="0070C0"/>
                </a:solidFill>
                <a:latin typeface="Times New Roman" panose="02020603050405020304" pitchFamily="18" charset="0"/>
                <a:cs typeface="Times New Roman" panose="02020603050405020304" pitchFamily="18" charset="0"/>
              </a:rPr>
              <a:t>Dr. habil. biol. prof. Pauls </a:t>
            </a:r>
            <a:r>
              <a:rPr lang="lv-LV" sz="2000" b="1" dirty="0" err="1">
                <a:solidFill>
                  <a:srgbClr val="0070C0"/>
                </a:solidFill>
                <a:latin typeface="Times New Roman" panose="02020603050405020304" pitchFamily="18" charset="0"/>
                <a:cs typeface="Times New Roman" panose="02020603050405020304" pitchFamily="18" charset="0"/>
              </a:rPr>
              <a:t>Pumpēns</a:t>
            </a:r>
            <a:r>
              <a:rPr lang="lv-LV" sz="2000" b="1" dirty="0">
                <a:solidFill>
                  <a:srgbClr val="0070C0"/>
                </a:solidFill>
                <a:latin typeface="Times New Roman" panose="02020603050405020304" pitchFamily="18" charset="0"/>
                <a:cs typeface="Times New Roman" panose="02020603050405020304" pitchFamily="18" charset="0"/>
              </a:rPr>
              <a:t>:</a:t>
            </a:r>
          </a:p>
          <a:p>
            <a:pPr algn="just"/>
            <a:endParaRPr lang="lv-LV" sz="2000" dirty="0">
              <a:latin typeface="Times New Roman" panose="02020603050405020304" pitchFamily="18" charset="0"/>
              <a:cs typeface="Times New Roman" panose="02020603050405020304" pitchFamily="18" charset="0"/>
            </a:endParaRPr>
          </a:p>
          <a:p>
            <a:pPr algn="just"/>
            <a:r>
              <a:rPr lang="lv-LV" sz="2000" dirty="0">
                <a:latin typeface="Times New Roman" panose="02020603050405020304" pitchFamily="18" charset="0"/>
                <a:cs typeface="Times New Roman" panose="02020603050405020304" pitchFamily="18" charset="0"/>
              </a:rPr>
              <a:t>Kādas angļu laboratorijas zinātnieki bija paziņojuši, ka nav vajadzīgs lietot nekādas viltīgas zāles, bet var vienkārši pielikt tiem sportistiem vajadzīgos gēnus lielākās dozās. Bija pat piemeklēti septiņi tādi </a:t>
            </a:r>
            <a:r>
              <a:rPr lang="lv-LV" sz="2000" dirty="0" err="1">
                <a:latin typeface="Times New Roman" panose="02020603050405020304" pitchFamily="18" charset="0"/>
                <a:cs typeface="Times New Roman" panose="02020603050405020304" pitchFamily="18" charset="0"/>
              </a:rPr>
              <a:t>kandidātgēni</a:t>
            </a:r>
            <a:r>
              <a:rPr lang="lv-LV" sz="2000" dirty="0">
                <a:latin typeface="Times New Roman" panose="02020603050405020304" pitchFamily="18" charset="0"/>
                <a:cs typeface="Times New Roman" panose="02020603050405020304" pitchFamily="18" charset="0"/>
              </a:rPr>
              <a:t>, ar kuru palīdzību varētu uzrādīt fantastiskus rezultātus sportā. Tā kā, pat tādi projekti tiek sabiedrībai pasniegti. </a:t>
            </a:r>
            <a:endParaRPr lang="en-US" sz="2000" dirty="0">
              <a:latin typeface="Times New Roman" panose="02020603050405020304" pitchFamily="18" charset="0"/>
              <a:cs typeface="Times New Roman" panose="02020603050405020304" pitchFamily="18" charset="0"/>
            </a:endParaRPr>
          </a:p>
          <a:p>
            <a:pPr algn="just"/>
            <a:r>
              <a:rPr lang="lv-LV" sz="2000" dirty="0">
                <a:latin typeface="Times New Roman" panose="02020603050405020304" pitchFamily="18" charset="0"/>
                <a:cs typeface="Times New Roman" panose="02020603050405020304" pitchFamily="18" charset="0"/>
              </a:rPr>
              <a:t>Arī kosmētikas problēmas arvien vairāk sāk saskarties ar gēnu terapiju. Piemēram, matu krāsošanas jautājumā, kur, pamainot matu saknītēs attiecīgos gēnus, varētu iegūt zilus, zaļus un citas krāsas matus uz ilgāku laiku. Tātad var teikt, ka gēnu terapija sabiedrībā kļūst ļoti populāra. Un bieži vien, kā tādos gadījumos notiek, rodas uzskats, ka ar gēnu terapiju var panākt absolūti visu, cīnīties pret visām slimībām. Tā kā vecos laikos teica: “Būs radio, būs laime”. Tagad radio ir, bet laimes nav… Tāpat droši vien būs ar gēnu terapiju.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50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9757777-D8E8-4024-BB57-CADA6E1E270E}"/>
              </a:ext>
            </a:extLst>
          </p:cNvPr>
          <p:cNvSpPr/>
          <p:nvPr/>
        </p:nvSpPr>
        <p:spPr>
          <a:xfrm>
            <a:off x="886408" y="1091682"/>
            <a:ext cx="10916816" cy="4524315"/>
          </a:xfrm>
          <a:prstGeom prst="rect">
            <a:avLst/>
          </a:prstGeom>
        </p:spPr>
        <p:txBody>
          <a:bodyPr wrap="square">
            <a:spAutoFit/>
          </a:bodyPr>
          <a:lstStyle/>
          <a:p>
            <a:pPr algn="just"/>
            <a:r>
              <a:rPr lang="lv-LV" sz="2400" dirty="0">
                <a:latin typeface="Times New Roman" panose="02020603050405020304" pitchFamily="18" charset="0"/>
                <a:cs typeface="Times New Roman" panose="02020603050405020304" pitchFamily="18" charset="0"/>
              </a:rPr>
              <a:t>Visvairāk ar gēnu terapiju nodarbojas ASV. To šobrīd varētu saukt par Amerikas zinātni, jo 80 procentu visu aktivitāšu notiek ASV. Pēc vienkārša principa – kas ir bagāts, tas dara. Tagad pasaulē ik gadu oficiālai gēnu terapijas ārstēšanai tiek pakļauti apmēram 4000 slimnieku.</a:t>
            </a:r>
          </a:p>
          <a:p>
            <a:pPr algn="just"/>
            <a:endParaRPr lang="lv-LV" sz="2400" dirty="0">
              <a:latin typeface="Times New Roman" panose="02020603050405020304" pitchFamily="18" charset="0"/>
              <a:cs typeface="Times New Roman" panose="02020603050405020304" pitchFamily="18" charset="0"/>
            </a:endParaRPr>
          </a:p>
          <a:p>
            <a:pPr algn="just"/>
            <a:r>
              <a:rPr lang="lv-LV" sz="2400" dirty="0">
                <a:latin typeface="Times New Roman" panose="02020603050405020304" pitchFamily="18" charset="0"/>
                <a:cs typeface="Times New Roman" panose="02020603050405020304" pitchFamily="18" charset="0"/>
              </a:rPr>
              <a:t>Gēnu terapija attīstīsies, tikai jautājums, kāda tad būs tā 21. gadsimta gēnu terapija. Tie fantastiskie projekti par gēnu dopingu biežāk ir tikai uzmanības pievēršanai. Dažkārt tas nemaz nav slikti. Es atceros, kad 1974. gadā tika veikts pirmais gēnu inženierijas eksperiments. Tas bija pirmais gadījums, kad tika sašūtas divas DNS molekulas. Pols </a:t>
            </a:r>
            <a:r>
              <a:rPr lang="lv-LV" sz="2400" dirty="0" err="1">
                <a:latin typeface="Times New Roman" panose="02020603050405020304" pitchFamily="18" charset="0"/>
                <a:cs typeface="Times New Roman" panose="02020603050405020304" pitchFamily="18" charset="0"/>
              </a:rPr>
              <a:t>Berks</a:t>
            </a:r>
            <a:r>
              <a:rPr lang="lv-LV" sz="2400" dirty="0">
                <a:latin typeface="Times New Roman" panose="02020603050405020304" pitchFamily="18" charset="0"/>
                <a:cs typeface="Times New Roman" panose="02020603050405020304" pitchFamily="18" charset="0"/>
              </a:rPr>
              <a:t> sasauca preses konferenci, kur jau runāja par iespējamo monstru rašanos, par mākslīgās dzīvības radīšanu, par visādiem fantastiskiem dzīvniekiem un cilvēkiem, kas var parādīties gēnu inženierijas darbības dēļ…</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45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C591A60B-024F-48F4-96FD-9DA6823E9339}"/>
              </a:ext>
            </a:extLst>
          </p:cNvPr>
          <p:cNvSpPr/>
          <p:nvPr/>
        </p:nvSpPr>
        <p:spPr>
          <a:xfrm>
            <a:off x="671803" y="905069"/>
            <a:ext cx="11215397" cy="5632311"/>
          </a:xfrm>
          <a:prstGeom prst="rect">
            <a:avLst/>
          </a:prstGeom>
        </p:spPr>
        <p:txBody>
          <a:bodyPr wrap="square">
            <a:spAutoFit/>
          </a:bodyPr>
          <a:lstStyle/>
          <a:p>
            <a:pPr algn="just"/>
            <a:r>
              <a:rPr lang="lv-LV" sz="2400" dirty="0">
                <a:latin typeface="Times New Roman" panose="02020603050405020304" pitchFamily="18" charset="0"/>
                <a:cs typeface="Times New Roman" panose="02020603050405020304" pitchFamily="18" charset="0"/>
              </a:rPr>
              <a:t>Lielākā daļa ārstēšanu stratēģijas ģenētiskajām slimībām nelikvidē gēnu mutācijas, tomēr, dažas slimības ir ārstējamas ar gēnu terapiju, </a:t>
            </a:r>
            <a:r>
              <a:rPr lang="en-US" sz="2400" dirty="0">
                <a:latin typeface="Times New Roman" panose="02020603050405020304" pitchFamily="18" charset="0"/>
                <a:cs typeface="Times New Roman" panose="02020603050405020304" pitchFamily="18" charset="0"/>
              </a:rPr>
              <a:t>š</a:t>
            </a:r>
            <a:r>
              <a:rPr lang="lv-LV" sz="2400" dirty="0">
                <a:latin typeface="Times New Roman" panose="02020603050405020304" pitchFamily="18" charset="0"/>
                <a:cs typeface="Times New Roman" panose="02020603050405020304" pitchFamily="18" charset="0"/>
              </a:rPr>
              <a:t>ī eksperimentālā terapija iekļauj vesela gēna ievadi , kas aizstāj indivīda bojāto gēnu, lai apturētu vai ārstētu slimību. </a:t>
            </a:r>
            <a:r>
              <a:rPr lang="lv-LV" sz="2400" dirty="0" err="1">
                <a:latin typeface="Times New Roman" panose="02020603050405020304" pitchFamily="18" charset="0"/>
                <a:cs typeface="Times New Roman" panose="02020603050405020304" pitchFamily="18" charset="0"/>
              </a:rPr>
              <a:t>Ģenētiķi</a:t>
            </a:r>
            <a:r>
              <a:rPr lang="lv-LV" sz="2400" dirty="0">
                <a:latin typeface="Times New Roman" panose="02020603050405020304" pitchFamily="18" charset="0"/>
                <a:cs typeface="Times New Roman" panose="02020603050405020304" pitchFamily="18" charset="0"/>
              </a:rPr>
              <a:t> ir ļoti optimistiski par gēnu terapiju, kas ir parādījusi </a:t>
            </a:r>
            <a:r>
              <a:rPr lang="lv-LV" sz="2400" dirty="0" err="1">
                <a:latin typeface="Times New Roman" panose="02020603050405020304" pitchFamily="18" charset="0"/>
                <a:cs typeface="Times New Roman" panose="02020603050405020304" pitchFamily="18" charset="0"/>
              </a:rPr>
              <a:t>daudzsološus</a:t>
            </a:r>
            <a:r>
              <a:rPr lang="lv-LV" sz="2400" dirty="0">
                <a:latin typeface="Times New Roman" panose="02020603050405020304" pitchFamily="18" charset="0"/>
                <a:cs typeface="Times New Roman" panose="02020603050405020304" pitchFamily="18" charset="0"/>
              </a:rPr>
              <a:t> rezultātus klīniskajos pētījumos.</a:t>
            </a:r>
            <a:endParaRPr lang="en-US" sz="2400" dirty="0">
              <a:latin typeface="Times New Roman" panose="02020603050405020304" pitchFamily="18" charset="0"/>
              <a:cs typeface="Times New Roman" panose="02020603050405020304" pitchFamily="18" charset="0"/>
            </a:endParaRPr>
          </a:p>
          <a:p>
            <a:pPr algn="just"/>
            <a:r>
              <a:rPr lang="lv-LV" sz="2400" dirty="0">
                <a:latin typeface="Times New Roman" panose="02020603050405020304" pitchFamily="18" charset="0"/>
                <a:cs typeface="Times New Roman" panose="02020603050405020304" pitchFamily="18" charset="0"/>
              </a:rPr>
              <a:t> Diemžēl, šobrīd lielākai populācijas daļai tā ir nepieejama un tiek izmantota tikai pētījumos. Gēnu terapija ir nākotnes cerība uzlabot ģenētisko slimību ārstēšanu. To darītu, aizvietojot mutējušo vai </a:t>
            </a:r>
            <a:r>
              <a:rPr lang="lv-LV" sz="2400" dirty="0" err="1">
                <a:latin typeface="Times New Roman" panose="02020603050405020304" pitchFamily="18" charset="0"/>
                <a:cs typeface="Times New Roman" panose="02020603050405020304" pitchFamily="18" charset="0"/>
              </a:rPr>
              <a:t>disfunkcionējošo</a:t>
            </a:r>
            <a:r>
              <a:rPr lang="lv-LV" sz="2400" dirty="0">
                <a:latin typeface="Times New Roman" panose="02020603050405020304" pitchFamily="18" charset="0"/>
                <a:cs typeface="Times New Roman" panose="02020603050405020304" pitchFamily="18" charset="0"/>
              </a:rPr>
              <a:t> gēnu, manipulējot vai to izslēdzot pavisam, vai arī stimulējot citas ķermeņa funkcijas slimības apkarošanai. Visizplatītākā metode ir gēnu aizstāšana.</a:t>
            </a:r>
            <a:endParaRPr lang="en-US" sz="2400" dirty="0">
              <a:latin typeface="Times New Roman" panose="02020603050405020304" pitchFamily="18" charset="0"/>
              <a:cs typeface="Times New Roman" panose="02020603050405020304" pitchFamily="18" charset="0"/>
            </a:endParaRPr>
          </a:p>
          <a:p>
            <a:pPr algn="ctr"/>
            <a:r>
              <a:rPr lang="en-US" sz="4000" dirty="0" err="1">
                <a:latin typeface="Times New Roman" panose="02020603050405020304" pitchFamily="18" charset="0"/>
                <a:cs typeface="Times New Roman" panose="02020603050405020304" pitchFamily="18" charset="0"/>
              </a:rPr>
              <a:t>Kā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varētu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definēt</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gēnu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terapija</a:t>
            </a:r>
            <a:r>
              <a:rPr lang="en-US" sz="4000" dirty="0">
                <a:latin typeface="Times New Roman" panose="02020603050405020304" pitchFamily="18" charset="0"/>
                <a:cs typeface="Times New Roman" panose="02020603050405020304" pitchFamily="18" charset="0"/>
              </a:rPr>
              <a:t>?</a:t>
            </a:r>
          </a:p>
          <a:p>
            <a:pPr algn="ctr"/>
            <a:r>
              <a:rPr lang="en-US" sz="4000" dirty="0" err="1">
                <a:latin typeface="Times New Roman" panose="02020603050405020304" pitchFamily="18" charset="0"/>
                <a:cs typeface="Times New Roman" panose="02020603050405020304" pitchFamily="18" charset="0"/>
              </a:rPr>
              <a:t>Jautājumi</a:t>
            </a:r>
            <a:r>
              <a:rPr lang="en-US" sz="4000" dirty="0">
                <a:latin typeface="Times New Roman" panose="02020603050405020304" pitchFamily="18" charset="0"/>
                <a:cs typeface="Times New Roman" panose="02020603050405020304" pitchFamily="18" charset="0"/>
              </a:rPr>
              <a:t> - 5! Ko es </a:t>
            </a:r>
            <a:r>
              <a:rPr lang="en-US" sz="4000" dirty="0" err="1">
                <a:latin typeface="Times New Roman" panose="02020603050405020304" pitchFamily="18" charset="0"/>
                <a:cs typeface="Times New Roman" panose="02020603050405020304" pitchFamily="18" charset="0"/>
              </a:rPr>
              <a:t>gribētu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uzzināt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labāk</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izprastu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tekstu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tēmu</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137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E5B7823-B0AF-4853-A4B1-FF1F82EC0D74}"/>
              </a:ext>
            </a:extLst>
          </p:cNvPr>
          <p:cNvSpPr>
            <a:spLocks noGrp="1"/>
          </p:cNvSpPr>
          <p:nvPr>
            <p:ph type="title"/>
          </p:nvPr>
        </p:nvSpPr>
        <p:spPr>
          <a:xfrm>
            <a:off x="913775" y="618516"/>
            <a:ext cx="10364451" cy="5502365"/>
          </a:xfrm>
        </p:spPr>
        <p:txBody>
          <a:bodyPr>
            <a:normAutofit/>
          </a:bodyPr>
          <a:lstStyle/>
          <a:p>
            <a:pPr>
              <a:lnSpc>
                <a:spcPct val="150000"/>
              </a:lnSpc>
            </a:pPr>
            <a:r>
              <a:rPr lang="lv-LV" sz="4400" b="1" i="1" dirty="0">
                <a:latin typeface="Times New Roman" panose="02020603050405020304" pitchFamily="18" charset="0"/>
                <a:cs typeface="Times New Roman" panose="02020603050405020304" pitchFamily="18" charset="0"/>
              </a:rPr>
              <a:t>Tehnoloģiju, ar kuru ārstnieciskos nolūkos </a:t>
            </a:r>
            <a:r>
              <a:rPr lang="lv-LV" sz="4400" b="1" i="1" dirty="0">
                <a:solidFill>
                  <a:srgbClr val="0070C0"/>
                </a:solidFill>
                <a:latin typeface="Times New Roman" panose="02020603050405020304" pitchFamily="18" charset="0"/>
                <a:cs typeface="Times New Roman" panose="02020603050405020304" pitchFamily="18" charset="0"/>
              </a:rPr>
              <a:t>izmaina </a:t>
            </a:r>
            <a:r>
              <a:rPr lang="lv-LV" sz="4400" b="1" i="1" dirty="0">
                <a:latin typeface="Times New Roman" panose="02020603050405020304" pitchFamily="18" charset="0"/>
                <a:cs typeface="Times New Roman" panose="02020603050405020304" pitchFamily="18" charset="0"/>
              </a:rPr>
              <a:t>dzīvas šūnas ģenētisko materiālu, </a:t>
            </a:r>
            <a:r>
              <a:rPr lang="lv-LV" sz="4400" b="1" i="1" dirty="0">
                <a:solidFill>
                  <a:srgbClr val="0070C0"/>
                </a:solidFill>
                <a:latin typeface="Times New Roman" panose="02020603050405020304" pitchFamily="18" charset="0"/>
                <a:cs typeface="Times New Roman" panose="02020603050405020304" pitchFamily="18" charset="0"/>
              </a:rPr>
              <a:t>sauc par gēnu terapiju.</a:t>
            </a:r>
            <a:endParaRPr lang="en-US" sz="44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42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a:extLst>
              <a:ext uri="{FF2B5EF4-FFF2-40B4-BE49-F238E27FC236}">
                <a16:creationId xmlns:a16="http://schemas.microsoft.com/office/drawing/2014/main" id="{558CB7EC-6A41-4ECC-86AC-2700DB358021}"/>
              </a:ext>
            </a:extLst>
          </p:cNvPr>
          <p:cNvPicPr>
            <a:picLocks noChangeAspect="1"/>
          </p:cNvPicPr>
          <p:nvPr/>
        </p:nvPicPr>
        <p:blipFill>
          <a:blip r:embed="rId2"/>
          <a:stretch>
            <a:fillRect/>
          </a:stretch>
        </p:blipFill>
        <p:spPr>
          <a:xfrm>
            <a:off x="830424" y="189986"/>
            <a:ext cx="1147665" cy="1933374"/>
          </a:xfrm>
          <a:prstGeom prst="rect">
            <a:avLst/>
          </a:prstGeom>
        </p:spPr>
      </p:pic>
      <p:sp>
        <p:nvSpPr>
          <p:cNvPr id="2" name="Virsraksts 1">
            <a:extLst>
              <a:ext uri="{FF2B5EF4-FFF2-40B4-BE49-F238E27FC236}">
                <a16:creationId xmlns:a16="http://schemas.microsoft.com/office/drawing/2014/main" id="{08F2D32A-0A49-4EE0-B02C-2419153E4E4C}"/>
              </a:ext>
            </a:extLst>
          </p:cNvPr>
          <p:cNvSpPr>
            <a:spLocks noGrp="1"/>
          </p:cNvSpPr>
          <p:nvPr>
            <p:ph type="title"/>
          </p:nvPr>
        </p:nvSpPr>
        <p:spPr/>
        <p:txBody>
          <a:bodyPr>
            <a:normAutofit/>
          </a:bodyPr>
          <a:lstStyle/>
          <a:p>
            <a:pPr algn="r"/>
            <a:r>
              <a:rPr lang="lv-LV" sz="2000" b="1" dirty="0"/>
              <a:t>Attēlā: Dr. </a:t>
            </a:r>
            <a:r>
              <a:rPr lang="lv-LV" sz="2000" b="1" dirty="0" err="1"/>
              <a:t>Frenks</a:t>
            </a:r>
            <a:r>
              <a:rPr lang="lv-LV" sz="2000" b="1" dirty="0"/>
              <a:t> Andersons un viņa</a:t>
            </a:r>
            <a:br>
              <a:rPr lang="en-US" sz="2000" b="1" dirty="0"/>
            </a:br>
            <a:r>
              <a:rPr lang="lv-LV" sz="2000" b="1" dirty="0"/>
              <a:t> četrus gadus vecā gēnu terapijas paciente </a:t>
            </a:r>
            <a:r>
              <a:rPr lang="lv-LV" sz="2000" b="1" dirty="0" err="1"/>
              <a:t>Ashanti</a:t>
            </a:r>
            <a:r>
              <a:rPr lang="lv-LV" sz="2000" b="1" dirty="0"/>
              <a:t> </a:t>
            </a:r>
            <a:r>
              <a:rPr lang="lv-LV" sz="2000" b="1" dirty="0" err="1"/>
              <a:t>De</a:t>
            </a:r>
            <a:r>
              <a:rPr lang="lv-LV" sz="2000" b="1" dirty="0"/>
              <a:t> Silva.</a:t>
            </a:r>
            <a:endParaRPr lang="en-US" sz="2000" b="1" dirty="0"/>
          </a:p>
        </p:txBody>
      </p:sp>
      <p:sp>
        <p:nvSpPr>
          <p:cNvPr id="3" name="Satura vietturis 2">
            <a:extLst>
              <a:ext uri="{FF2B5EF4-FFF2-40B4-BE49-F238E27FC236}">
                <a16:creationId xmlns:a16="http://schemas.microsoft.com/office/drawing/2014/main" id="{8240526A-E596-4A05-97F6-F82564701424}"/>
              </a:ext>
            </a:extLst>
          </p:cNvPr>
          <p:cNvSpPr>
            <a:spLocks noGrp="1"/>
          </p:cNvSpPr>
          <p:nvPr>
            <p:ph sz="quarter" idx="13"/>
          </p:nvPr>
        </p:nvSpPr>
        <p:spPr>
          <a:xfrm>
            <a:off x="606490" y="2071396"/>
            <a:ext cx="10671110" cy="4329404"/>
          </a:xfrm>
        </p:spPr>
        <p:txBody>
          <a:bodyPr>
            <a:normAutofit fontScale="92500"/>
          </a:bodyPr>
          <a:lstStyle/>
          <a:p>
            <a:pPr marL="0" indent="0" algn="just">
              <a:buNone/>
            </a:pPr>
            <a:r>
              <a:rPr lang="lv-LV" sz="2200" dirty="0">
                <a:solidFill>
                  <a:schemeClr val="accent1">
                    <a:lumMod val="50000"/>
                  </a:schemeClr>
                </a:solidFill>
                <a:latin typeface="Times New Roman" panose="02020603050405020304" pitchFamily="18" charset="0"/>
                <a:cs typeface="Times New Roman" panose="02020603050405020304" pitchFamily="18" charset="0"/>
              </a:rPr>
              <a:t>Pirmais veiksmīgais gēnu terapijas mēģinājums tika veikts 1990. gadā ASV. Četrus gadus vecai meitenei bija smags imūndeficīts, kura cēlonis bija mutants ADA gēns.</a:t>
            </a:r>
            <a:endParaRPr lang="en-US" sz="22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r>
              <a:rPr lang="lv-LV" sz="2200" dirty="0">
                <a:solidFill>
                  <a:schemeClr val="accent1">
                    <a:lumMod val="50000"/>
                  </a:schemeClr>
                </a:solidFill>
                <a:latin typeface="Times New Roman" panose="02020603050405020304" pitchFamily="18" charset="0"/>
                <a:cs typeface="Times New Roman" panose="02020603050405020304" pitchFamily="18" charset="0"/>
              </a:rPr>
              <a:t>Cilvēkiem ar šo gēnu nestrādā imūnsistēma un viņi var nomirt niecīgākās infekcijas dēļ. Gēnu terapijas procedūru sāka ar T cilmes šūnu izolēšanu no meitenes kaula smadzenēm. T šūnas ir atbildīgas par normālu imūnsistēmas funkcionēšanu. T šūnas sajauca ar ģenētiski pārveidotu vīrusu, kurā bija iebūvēts normāls ADA gēns. Vīrusi inficēja T šūnas un normālais ADA gēns iebūvējās T šūnu DNS molekulā. Ģenētiski pārveidotās šūnas tika savairotas un ievadītas meitenes asinsritē. Pēc gēnu terapijas procedūras meitene dzīvo pilnvērtīgu dzīvi.</a:t>
            </a:r>
          </a:p>
          <a:p>
            <a:pPr marL="0" indent="0">
              <a:buNone/>
            </a:pPr>
            <a:endParaRPr lang="en-US" dirty="0"/>
          </a:p>
        </p:txBody>
      </p:sp>
    </p:spTree>
    <p:extLst>
      <p:ext uri="{BB962C8B-B14F-4D97-AF65-F5344CB8AC3E}">
        <p14:creationId xmlns:p14="http://schemas.microsoft.com/office/powerpoint/2010/main" val="391991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CAF79DF2-CFCA-4314-BCB0-EB4E4D369B3B}"/>
              </a:ext>
            </a:extLst>
          </p:cNvPr>
          <p:cNvPicPr>
            <a:picLocks noChangeAspect="1"/>
          </p:cNvPicPr>
          <p:nvPr/>
        </p:nvPicPr>
        <p:blipFill>
          <a:blip r:embed="rId2"/>
          <a:stretch>
            <a:fillRect/>
          </a:stretch>
        </p:blipFill>
        <p:spPr>
          <a:xfrm>
            <a:off x="1035698" y="748984"/>
            <a:ext cx="9993085" cy="5651815"/>
          </a:xfrm>
          <a:prstGeom prst="rect">
            <a:avLst/>
          </a:prstGeom>
        </p:spPr>
      </p:pic>
    </p:spTree>
    <p:extLst>
      <p:ext uri="{BB962C8B-B14F-4D97-AF65-F5344CB8AC3E}">
        <p14:creationId xmlns:p14="http://schemas.microsoft.com/office/powerpoint/2010/main" val="49935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B2C8CE-C5FD-4114-B00A-41C10F3A4C92}"/>
              </a:ext>
            </a:extLst>
          </p:cNvPr>
          <p:cNvSpPr>
            <a:spLocks noGrp="1"/>
          </p:cNvSpPr>
          <p:nvPr>
            <p:ph type="title"/>
          </p:nvPr>
        </p:nvSpPr>
        <p:spPr>
          <a:xfrm>
            <a:off x="485193" y="618518"/>
            <a:ext cx="10793034" cy="1462210"/>
          </a:xfrm>
        </p:spPr>
        <p:txBody>
          <a:bodyPr>
            <a:normAutofit/>
          </a:bodyPr>
          <a:lstStyle/>
          <a:p>
            <a:pPr algn="l"/>
            <a:r>
              <a:rPr lang="en-US" sz="2400" dirty="0">
                <a:latin typeface="Times New Roman" panose="02020603050405020304" pitchFamily="18" charset="0"/>
                <a:cs typeface="Times New Roman" panose="02020603050405020304" pitchFamily="18" charset="0"/>
                <a:hlinkClick r:id="rId2"/>
              </a:rPr>
              <a:t>https://www.youtube.com/watch?v=2vszhETWdnM</a:t>
            </a:r>
            <a:br>
              <a:rPr lang="en-US" sz="2400" dirty="0">
                <a:latin typeface="Times New Roman" panose="02020603050405020304" pitchFamily="18" charset="0"/>
                <a:cs typeface="Times New Roman" panose="02020603050405020304" pitchFamily="18" charset="0"/>
              </a:rPr>
            </a:br>
            <a:r>
              <a:rPr lang="lv-LV" sz="2400" dirty="0">
                <a:latin typeface="Times New Roman" panose="02020603050405020304" pitchFamily="18" charset="0"/>
                <a:cs typeface="Times New Roman" panose="02020603050405020304" pitchFamily="18" charset="0"/>
              </a:rPr>
              <a:t>Bioloģija 10. klasei. Ģenētiskā modificēšana. Gēnu terapija. Klonēšana.</a:t>
            </a:r>
            <a:endParaRPr lang="en-US" sz="2400"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7236B04D-FC96-4531-95ED-2A376BF4D61F}"/>
              </a:ext>
            </a:extLst>
          </p:cNvPr>
          <p:cNvSpPr>
            <a:spLocks noGrp="1"/>
          </p:cNvSpPr>
          <p:nvPr>
            <p:ph sz="quarter" idx="13"/>
          </p:nvPr>
        </p:nvSpPr>
        <p:spPr>
          <a:xfrm>
            <a:off x="335901" y="2367092"/>
            <a:ext cx="11504645" cy="4210990"/>
          </a:xfrm>
        </p:spPr>
        <p:txBody>
          <a:bodyPr/>
          <a:lstStyle/>
          <a:p>
            <a:pPr marL="0" indent="0" algn="just">
              <a:buNone/>
            </a:pPr>
            <a:r>
              <a:rPr lang="lv-LV" dirty="0">
                <a:latin typeface="Times New Roman" panose="02020603050405020304" pitchFamily="18" charset="0"/>
                <a:cs typeface="Times New Roman" panose="02020603050405020304" pitchFamily="18" charset="0"/>
              </a:rPr>
              <a:t>Šajā gadījumā</a:t>
            </a:r>
            <a:r>
              <a:rPr lang="en-US" dirty="0">
                <a:latin typeface="Times New Roman" panose="02020603050405020304" pitchFamily="18" charset="0"/>
                <a:cs typeface="Times New Roman" panose="02020603050405020304" pitchFamily="18" charset="0"/>
              </a:rPr>
              <a:t> - </a:t>
            </a:r>
          </a:p>
          <a:p>
            <a:pPr marL="0" indent="0" algn="just">
              <a:buNone/>
            </a:pPr>
            <a:r>
              <a:rPr lang="lv-LV" dirty="0">
                <a:latin typeface="Times New Roman" panose="02020603050405020304" pitchFamily="18" charset="0"/>
                <a:cs typeface="Times New Roman" panose="02020603050405020304" pitchFamily="18" charset="0"/>
              </a:rPr>
              <a:t> </a:t>
            </a:r>
            <a:r>
              <a:rPr lang="lv-LV" sz="2800" b="1" i="1" dirty="0">
                <a:latin typeface="Times New Roman" panose="02020603050405020304" pitchFamily="18" charset="0"/>
                <a:cs typeface="Times New Roman" panose="02020603050405020304" pitchFamily="18" charset="0"/>
              </a:rPr>
              <a:t>šūnu pārveidošana notika ārpus organisma - </a:t>
            </a:r>
            <a:r>
              <a:rPr lang="lv-LV" sz="2800" b="1" i="1" dirty="0" err="1">
                <a:latin typeface="Times New Roman" panose="02020603050405020304" pitchFamily="18" charset="0"/>
                <a:cs typeface="Times New Roman" panose="02020603050405020304" pitchFamily="18" charset="0"/>
              </a:rPr>
              <a:t>ex</a:t>
            </a:r>
            <a:r>
              <a:rPr lang="lv-LV" sz="2800" b="1" i="1" dirty="0">
                <a:latin typeface="Times New Roman" panose="02020603050405020304" pitchFamily="18" charset="0"/>
                <a:cs typeface="Times New Roman" panose="02020603050405020304" pitchFamily="18" charset="0"/>
              </a:rPr>
              <a:t> </a:t>
            </a:r>
            <a:r>
              <a:rPr lang="lv-LV" sz="2800" b="1" i="1" dirty="0" err="1">
                <a:latin typeface="Times New Roman" panose="02020603050405020304" pitchFamily="18" charset="0"/>
                <a:cs typeface="Times New Roman" panose="02020603050405020304" pitchFamily="18" charset="0"/>
              </a:rPr>
              <a:t>vivo</a:t>
            </a:r>
            <a:r>
              <a:rPr lang="lv-LV" sz="2800" b="1" i="1" dirty="0">
                <a:latin typeface="Times New Roman" panose="02020603050405020304" pitchFamily="18" charset="0"/>
                <a:cs typeface="Times New Roman" panose="02020603050405020304" pitchFamily="18" charset="0"/>
              </a:rPr>
              <a:t> (latīņu valodā </a:t>
            </a:r>
            <a:r>
              <a:rPr lang="lv-LV" sz="2800" b="1" i="1" dirty="0" err="1">
                <a:latin typeface="Times New Roman" panose="02020603050405020304" pitchFamily="18" charset="0"/>
                <a:cs typeface="Times New Roman" panose="02020603050405020304" pitchFamily="18" charset="0"/>
              </a:rPr>
              <a:t>ex</a:t>
            </a:r>
            <a:r>
              <a:rPr lang="lv-LV" sz="2800" b="1" i="1" dirty="0">
                <a:latin typeface="Times New Roman" panose="02020603050405020304" pitchFamily="18" charset="0"/>
                <a:cs typeface="Times New Roman" panose="02020603050405020304" pitchFamily="18" charset="0"/>
              </a:rPr>
              <a:t> - ārpus, </a:t>
            </a:r>
            <a:r>
              <a:rPr lang="lv-LV" sz="2800" b="1" i="1" dirty="0" err="1">
                <a:latin typeface="Times New Roman" panose="02020603050405020304" pitchFamily="18" charset="0"/>
                <a:cs typeface="Times New Roman" panose="02020603050405020304" pitchFamily="18" charset="0"/>
              </a:rPr>
              <a:t>vivo</a:t>
            </a:r>
            <a:r>
              <a:rPr lang="lv-LV" sz="2800" b="1" i="1" dirty="0">
                <a:latin typeface="Times New Roman" panose="02020603050405020304" pitchFamily="18" charset="0"/>
                <a:cs typeface="Times New Roman" panose="02020603050405020304" pitchFamily="18" charset="0"/>
              </a:rPr>
              <a:t> - dzīvs)</a:t>
            </a:r>
          </a:p>
          <a:p>
            <a:pPr marL="0" indent="0" algn="just">
              <a:buNone/>
            </a:pPr>
            <a:r>
              <a:rPr lang="lv-LV" dirty="0">
                <a:latin typeface="Times New Roman" panose="02020603050405020304" pitchFamily="18" charset="0"/>
                <a:cs typeface="Times New Roman" panose="02020603050405020304" pitchFamily="18" charset="0"/>
              </a:rPr>
              <a:t>Gēnu terapija ir visefektīvākā, ja tiek veikta cilmes šūnām, jo tad gēnu izmaiņas saglabājas arī nākamajās paaudzēs. Katra organisma reakcija ir individuāla un grūti paredzama. Gēnu terapijas vēsturē ir arī letāli iznākumi.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61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677EB416-426D-4044-864D-FE0B3E283580}"/>
              </a:ext>
            </a:extLst>
          </p:cNvPr>
          <p:cNvPicPr>
            <a:picLocks noChangeAspect="1"/>
          </p:cNvPicPr>
          <p:nvPr/>
        </p:nvPicPr>
        <p:blipFill>
          <a:blip r:embed="rId2"/>
          <a:stretch>
            <a:fillRect/>
          </a:stretch>
        </p:blipFill>
        <p:spPr>
          <a:xfrm>
            <a:off x="1436914" y="140691"/>
            <a:ext cx="8714792" cy="6576617"/>
          </a:xfrm>
          <a:prstGeom prst="rect">
            <a:avLst/>
          </a:prstGeom>
        </p:spPr>
      </p:pic>
    </p:spTree>
    <p:extLst>
      <p:ext uri="{BB962C8B-B14F-4D97-AF65-F5344CB8AC3E}">
        <p14:creationId xmlns:p14="http://schemas.microsoft.com/office/powerpoint/2010/main" val="2615807794"/>
      </p:ext>
    </p:extLst>
  </p:cSld>
  <p:clrMapOvr>
    <a:masterClrMapping/>
  </p:clrMapOvr>
</p:sld>
</file>

<file path=ppt/theme/theme1.xml><?xml version="1.0" encoding="utf-8"?>
<a:theme xmlns:a="http://schemas.openxmlformats.org/drawingml/2006/main" name="Pilīte">
  <a:themeElements>
    <a:clrScheme name="Pilīt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līt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līt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Pilīte</Template>
  <TotalTime>72</TotalTime>
  <Words>1034</Words>
  <Application>Microsoft Office PowerPoint</Application>
  <PresentationFormat>Platekrāna</PresentationFormat>
  <Paragraphs>53</Paragraphs>
  <Slides>19</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19</vt:i4>
      </vt:variant>
    </vt:vector>
  </HeadingPairs>
  <TitlesOfParts>
    <vt:vector size="24" baseType="lpstr">
      <vt:lpstr>Arial</vt:lpstr>
      <vt:lpstr>Source Serif Pro</vt:lpstr>
      <vt:lpstr>Times New Roman</vt:lpstr>
      <vt:lpstr>Tw Cen MT</vt:lpstr>
      <vt:lpstr>Pilīte</vt:lpstr>
      <vt:lpstr>Gēnu terapija. </vt:lpstr>
      <vt:lpstr>PowerPoint prezentācija</vt:lpstr>
      <vt:lpstr>PowerPoint prezentācija</vt:lpstr>
      <vt:lpstr>PowerPoint prezentācija</vt:lpstr>
      <vt:lpstr>Tehnoloģiju, ar kuru ārstnieciskos nolūkos izmaina dzīvas šūnas ģenētisko materiālu, sauc par gēnu terapiju.</vt:lpstr>
      <vt:lpstr>Attēlā: Dr. Frenks Andersons un viņa  četrus gadus vecā gēnu terapijas paciente Ashanti De Silva.</vt:lpstr>
      <vt:lpstr>PowerPoint prezentācija</vt:lpstr>
      <vt:lpstr>https://www.youtube.com/watch?v=2vszhETWdnM Bioloģija 10. klasei. Ģenētiskā modificēšana. Gēnu terapija. Klonēšana.</vt:lpstr>
      <vt:lpstr>PowerPoint prezentācija</vt:lpstr>
      <vt:lpstr>PowerPoint prezentācija</vt:lpstr>
      <vt:lpstr>PowerPoint prezentācija</vt:lpstr>
      <vt:lpstr>PowerPoint prezentācija</vt:lpstr>
      <vt:lpstr>Sakārto pareizā secībā gēnu inženierijas posmus, norādot katram kārtas numuru! </vt:lpstr>
      <vt:lpstr>Izprot iedzimto slimību diagnosticēšanas un gēnu terapijas izmantošanas veidus/ iespējas iedzimto slimību ārstēšanā.</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Gēnu terapija.</dc:title>
  <dc:creator>Vita Ulbicāne</dc:creator>
  <cp:lastModifiedBy>Anita Deksne</cp:lastModifiedBy>
  <cp:revision>9</cp:revision>
  <dcterms:created xsi:type="dcterms:W3CDTF">2021-02-06T18:05:26Z</dcterms:created>
  <dcterms:modified xsi:type="dcterms:W3CDTF">2023-03-17T10:46:16Z</dcterms:modified>
</cp:coreProperties>
</file>